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5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4" r:id="rId2"/>
    <p:sldMasterId id="2147483696" r:id="rId3"/>
    <p:sldMasterId id="2147483720" r:id="rId4"/>
    <p:sldMasterId id="2147483708" r:id="rId5"/>
    <p:sldMasterId id="2147483755" r:id="rId6"/>
  </p:sldMasterIdLst>
  <p:notesMasterIdLst>
    <p:notesMasterId r:id="rId17"/>
  </p:notesMasterIdLst>
  <p:sldIdLst>
    <p:sldId id="275" r:id="rId7"/>
    <p:sldId id="263" r:id="rId8"/>
    <p:sldId id="276" r:id="rId9"/>
    <p:sldId id="277" r:id="rId10"/>
    <p:sldId id="278" r:id="rId11"/>
    <p:sldId id="279" r:id="rId12"/>
    <p:sldId id="280" r:id="rId13"/>
    <p:sldId id="283" r:id="rId14"/>
    <p:sldId id="281" r:id="rId15"/>
    <p:sldId id="28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7E18"/>
    <a:srgbClr val="CD3C77"/>
    <a:srgbClr val="22B9EC"/>
    <a:srgbClr val="08AE48"/>
    <a:srgbClr val="20386B"/>
    <a:srgbClr val="FFCD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99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12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02A2F-7B3C-4F6F-A636-815620CEF2C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8DD84-4767-4F17-8109-EFA527D17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727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Introduction to the Honors Study Topic and the 7 related themes</a:t>
            </a:r>
          </a:p>
          <a:p>
            <a:endParaRPr lang="en-US" sz="2000" dirty="0"/>
          </a:p>
          <a:p>
            <a:r>
              <a:rPr lang="en-US" sz="2000" dirty="0"/>
              <a:t>HIA steps</a:t>
            </a:r>
          </a:p>
          <a:p>
            <a:endParaRPr lang="en-US" sz="2000" dirty="0"/>
          </a:p>
          <a:p>
            <a:r>
              <a:rPr lang="en-US" sz="2000" dirty="0"/>
              <a:t>HIA Planning Rubric</a:t>
            </a:r>
          </a:p>
          <a:p>
            <a:endParaRPr lang="en-US" sz="2000" dirty="0"/>
          </a:p>
          <a:p>
            <a:r>
              <a:rPr lang="en-US" sz="2000" dirty="0"/>
              <a:t>How to Develop a Research Question</a:t>
            </a:r>
          </a:p>
          <a:p>
            <a:endParaRPr lang="en-US" sz="2000" dirty="0"/>
          </a:p>
          <a:p>
            <a:r>
              <a:rPr lang="en-US" sz="2000" dirty="0"/>
              <a:t>How to Identify and Analyze Academic Sources </a:t>
            </a:r>
          </a:p>
          <a:p>
            <a:endParaRPr lang="en-US" sz="2000" dirty="0"/>
          </a:p>
          <a:p>
            <a:r>
              <a:rPr lang="en-US" sz="2000" dirty="0"/>
              <a:t>HIA Journal Guidelines </a:t>
            </a:r>
          </a:p>
          <a:p>
            <a:endParaRPr lang="en-US" sz="2000" dirty="0"/>
          </a:p>
          <a:p>
            <a:r>
              <a:rPr lang="en-US" sz="2000" dirty="0"/>
              <a:t>Sample HIA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58DD84-4767-4F17-8109-EFA527D176F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490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Introduction to the Honors Study Topic and the 7 related themes</a:t>
            </a:r>
          </a:p>
          <a:p>
            <a:endParaRPr lang="en-US" sz="2000" dirty="0"/>
          </a:p>
          <a:p>
            <a:r>
              <a:rPr lang="en-US" sz="2000" dirty="0"/>
              <a:t>HIA steps</a:t>
            </a:r>
          </a:p>
          <a:p>
            <a:endParaRPr lang="en-US" sz="2000" dirty="0"/>
          </a:p>
          <a:p>
            <a:r>
              <a:rPr lang="en-US" sz="2000" dirty="0"/>
              <a:t>HIA Planning Rubric</a:t>
            </a:r>
          </a:p>
          <a:p>
            <a:endParaRPr lang="en-US" sz="2000" dirty="0"/>
          </a:p>
          <a:p>
            <a:r>
              <a:rPr lang="en-US" sz="2000" dirty="0"/>
              <a:t>How to Develop a Research Question</a:t>
            </a:r>
          </a:p>
          <a:p>
            <a:endParaRPr lang="en-US" sz="2000" dirty="0"/>
          </a:p>
          <a:p>
            <a:r>
              <a:rPr lang="en-US" sz="2000" dirty="0"/>
              <a:t>How to Identify and Analyze Academic Sources </a:t>
            </a:r>
          </a:p>
          <a:p>
            <a:endParaRPr lang="en-US" sz="2000" dirty="0"/>
          </a:p>
          <a:p>
            <a:r>
              <a:rPr lang="en-US" sz="2000" dirty="0"/>
              <a:t>HIA Journal Guidelines </a:t>
            </a:r>
          </a:p>
          <a:p>
            <a:endParaRPr lang="en-US" sz="2000" dirty="0"/>
          </a:p>
          <a:p>
            <a:r>
              <a:rPr lang="en-US" sz="2000" dirty="0"/>
              <a:t>Sample HIA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58DD84-4767-4F17-8109-EFA527D176F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22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Introduction to the Honors Study Topic and the 7 related themes</a:t>
            </a:r>
          </a:p>
          <a:p>
            <a:endParaRPr lang="en-US" sz="2000" dirty="0"/>
          </a:p>
          <a:p>
            <a:r>
              <a:rPr lang="en-US" sz="2000" dirty="0"/>
              <a:t>HIA steps</a:t>
            </a:r>
          </a:p>
          <a:p>
            <a:endParaRPr lang="en-US" sz="2000" dirty="0"/>
          </a:p>
          <a:p>
            <a:r>
              <a:rPr lang="en-US" sz="2000" dirty="0"/>
              <a:t>HIA Planning Rubric</a:t>
            </a:r>
          </a:p>
          <a:p>
            <a:endParaRPr lang="en-US" sz="2000" dirty="0"/>
          </a:p>
          <a:p>
            <a:r>
              <a:rPr lang="en-US" sz="2000" dirty="0"/>
              <a:t>How to Develop a Research Question</a:t>
            </a:r>
          </a:p>
          <a:p>
            <a:endParaRPr lang="en-US" sz="2000" dirty="0"/>
          </a:p>
          <a:p>
            <a:r>
              <a:rPr lang="en-US" sz="2000" dirty="0"/>
              <a:t>How to Identify and Analyze Academic Sources </a:t>
            </a:r>
          </a:p>
          <a:p>
            <a:endParaRPr lang="en-US" sz="2000" dirty="0"/>
          </a:p>
          <a:p>
            <a:r>
              <a:rPr lang="en-US" sz="2000" dirty="0"/>
              <a:t>HIA Journal Guidelines </a:t>
            </a:r>
          </a:p>
          <a:p>
            <a:endParaRPr lang="en-US" sz="2000" dirty="0"/>
          </a:p>
          <a:p>
            <a:r>
              <a:rPr lang="en-US" sz="2000" dirty="0"/>
              <a:t>Sample HIA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58DD84-4767-4F17-8109-EFA527D176F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12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Introduction to the Honors Study Topic and the 7 related themes</a:t>
            </a:r>
          </a:p>
          <a:p>
            <a:endParaRPr lang="en-US" sz="2000" dirty="0"/>
          </a:p>
          <a:p>
            <a:r>
              <a:rPr lang="en-US" sz="2000" dirty="0"/>
              <a:t>HIA steps</a:t>
            </a:r>
          </a:p>
          <a:p>
            <a:endParaRPr lang="en-US" sz="2000" dirty="0"/>
          </a:p>
          <a:p>
            <a:r>
              <a:rPr lang="en-US" sz="2000" dirty="0"/>
              <a:t>HIA Planning Rubric</a:t>
            </a:r>
          </a:p>
          <a:p>
            <a:endParaRPr lang="en-US" sz="2000" dirty="0"/>
          </a:p>
          <a:p>
            <a:r>
              <a:rPr lang="en-US" sz="2000" dirty="0"/>
              <a:t>How to Develop a Research Question</a:t>
            </a:r>
          </a:p>
          <a:p>
            <a:endParaRPr lang="en-US" sz="2000" dirty="0"/>
          </a:p>
          <a:p>
            <a:r>
              <a:rPr lang="en-US" sz="2000" dirty="0"/>
              <a:t>How to Identify and Analyze Academic Sources </a:t>
            </a:r>
          </a:p>
          <a:p>
            <a:endParaRPr lang="en-US" sz="2000" dirty="0"/>
          </a:p>
          <a:p>
            <a:r>
              <a:rPr lang="en-US" sz="2000" dirty="0"/>
              <a:t>HIA Journal Guidelines </a:t>
            </a:r>
          </a:p>
          <a:p>
            <a:endParaRPr lang="en-US" sz="2000" dirty="0"/>
          </a:p>
          <a:p>
            <a:r>
              <a:rPr lang="en-US" sz="2000" dirty="0"/>
              <a:t>Sample HIA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58DD84-4767-4F17-8109-EFA527D176F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41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Introduction to the Honors Study Topic and the 7 related themes</a:t>
            </a:r>
          </a:p>
          <a:p>
            <a:endParaRPr lang="en-US" sz="2000" dirty="0"/>
          </a:p>
          <a:p>
            <a:r>
              <a:rPr lang="en-US" sz="2000" dirty="0"/>
              <a:t>HIA steps</a:t>
            </a:r>
          </a:p>
          <a:p>
            <a:endParaRPr lang="en-US" sz="2000" dirty="0"/>
          </a:p>
          <a:p>
            <a:r>
              <a:rPr lang="en-US" sz="2000" dirty="0"/>
              <a:t>HIA Planning Rubric</a:t>
            </a:r>
          </a:p>
          <a:p>
            <a:endParaRPr lang="en-US" sz="2000" dirty="0"/>
          </a:p>
          <a:p>
            <a:r>
              <a:rPr lang="en-US" sz="2000" dirty="0"/>
              <a:t>How to Develop a Research Question</a:t>
            </a:r>
          </a:p>
          <a:p>
            <a:endParaRPr lang="en-US" sz="2000" dirty="0"/>
          </a:p>
          <a:p>
            <a:r>
              <a:rPr lang="en-US" sz="2000" dirty="0"/>
              <a:t>How to Identify and Analyze Academic Sources </a:t>
            </a:r>
          </a:p>
          <a:p>
            <a:endParaRPr lang="en-US" sz="2000" dirty="0"/>
          </a:p>
          <a:p>
            <a:r>
              <a:rPr lang="en-US" sz="2000" dirty="0"/>
              <a:t>HIA Journal Guidelines </a:t>
            </a:r>
          </a:p>
          <a:p>
            <a:endParaRPr lang="en-US" sz="2000" dirty="0"/>
          </a:p>
          <a:p>
            <a:r>
              <a:rPr lang="en-US" sz="2000" dirty="0"/>
              <a:t>Sample HIA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58DD84-4767-4F17-8109-EFA527D176F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64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Introduction to the Honors Study Topic and the 7 related themes</a:t>
            </a:r>
          </a:p>
          <a:p>
            <a:endParaRPr lang="en-US" sz="2000" dirty="0"/>
          </a:p>
          <a:p>
            <a:r>
              <a:rPr lang="en-US" sz="2000" dirty="0"/>
              <a:t>HIA steps</a:t>
            </a:r>
          </a:p>
          <a:p>
            <a:endParaRPr lang="en-US" sz="2000" dirty="0"/>
          </a:p>
          <a:p>
            <a:r>
              <a:rPr lang="en-US" sz="2000" dirty="0"/>
              <a:t>HIA Planning Rubric</a:t>
            </a:r>
          </a:p>
          <a:p>
            <a:endParaRPr lang="en-US" sz="2000" dirty="0"/>
          </a:p>
          <a:p>
            <a:r>
              <a:rPr lang="en-US" sz="2000" dirty="0"/>
              <a:t>How to Develop a Research Question</a:t>
            </a:r>
          </a:p>
          <a:p>
            <a:endParaRPr lang="en-US" sz="2000" dirty="0"/>
          </a:p>
          <a:p>
            <a:r>
              <a:rPr lang="en-US" sz="2000" dirty="0"/>
              <a:t>How to Identify and Analyze Academic Sources </a:t>
            </a:r>
          </a:p>
          <a:p>
            <a:endParaRPr lang="en-US" sz="2000" dirty="0"/>
          </a:p>
          <a:p>
            <a:r>
              <a:rPr lang="en-US" sz="2000" dirty="0"/>
              <a:t>HIA Journal Guidelines </a:t>
            </a:r>
          </a:p>
          <a:p>
            <a:endParaRPr lang="en-US" sz="2000" dirty="0"/>
          </a:p>
          <a:p>
            <a:r>
              <a:rPr lang="en-US" sz="2000" dirty="0"/>
              <a:t>Sample HIA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58DD84-4767-4F17-8109-EFA527D176F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797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Introduction to the Honors Study Topic and the 7 related themes</a:t>
            </a:r>
          </a:p>
          <a:p>
            <a:endParaRPr lang="en-US" sz="2000" dirty="0"/>
          </a:p>
          <a:p>
            <a:r>
              <a:rPr lang="en-US" sz="2000" dirty="0"/>
              <a:t>HIA steps</a:t>
            </a:r>
          </a:p>
          <a:p>
            <a:endParaRPr lang="en-US" sz="2000" dirty="0"/>
          </a:p>
          <a:p>
            <a:r>
              <a:rPr lang="en-US" sz="2000" dirty="0"/>
              <a:t>HIA Planning Rubric</a:t>
            </a:r>
          </a:p>
          <a:p>
            <a:endParaRPr lang="en-US" sz="2000" dirty="0"/>
          </a:p>
          <a:p>
            <a:r>
              <a:rPr lang="en-US" sz="2000" dirty="0"/>
              <a:t>How to Develop a Research Question</a:t>
            </a:r>
          </a:p>
          <a:p>
            <a:endParaRPr lang="en-US" sz="2000" dirty="0"/>
          </a:p>
          <a:p>
            <a:r>
              <a:rPr lang="en-US" sz="2000" dirty="0"/>
              <a:t>How to Identify and Analyze Academic Sources </a:t>
            </a:r>
          </a:p>
          <a:p>
            <a:endParaRPr lang="en-US" sz="2000" dirty="0"/>
          </a:p>
          <a:p>
            <a:r>
              <a:rPr lang="en-US" sz="2000" dirty="0"/>
              <a:t>HIA Journal Guidelines </a:t>
            </a:r>
          </a:p>
          <a:p>
            <a:endParaRPr lang="en-US" sz="2000" dirty="0"/>
          </a:p>
          <a:p>
            <a:r>
              <a:rPr lang="en-US" sz="2000" dirty="0"/>
              <a:t>Sample HIA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58DD84-4767-4F17-8109-EFA527D176F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10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Introduction to the Honors Study Topic and the 7 related themes</a:t>
            </a:r>
          </a:p>
          <a:p>
            <a:endParaRPr lang="en-US" sz="2000" dirty="0"/>
          </a:p>
          <a:p>
            <a:r>
              <a:rPr lang="en-US" sz="2000" dirty="0"/>
              <a:t>HIA steps</a:t>
            </a:r>
          </a:p>
          <a:p>
            <a:endParaRPr lang="en-US" sz="2000" dirty="0"/>
          </a:p>
          <a:p>
            <a:r>
              <a:rPr lang="en-US" sz="2000" dirty="0"/>
              <a:t>HIA Planning Rubric</a:t>
            </a:r>
          </a:p>
          <a:p>
            <a:endParaRPr lang="en-US" sz="2000" dirty="0"/>
          </a:p>
          <a:p>
            <a:r>
              <a:rPr lang="en-US" sz="2000" dirty="0"/>
              <a:t>How to Develop a Research Question</a:t>
            </a:r>
          </a:p>
          <a:p>
            <a:endParaRPr lang="en-US" sz="2000" dirty="0"/>
          </a:p>
          <a:p>
            <a:r>
              <a:rPr lang="en-US" sz="2000" dirty="0"/>
              <a:t>How to Identify and Analyze Academic Sources </a:t>
            </a:r>
          </a:p>
          <a:p>
            <a:endParaRPr lang="en-US" sz="2000" dirty="0"/>
          </a:p>
          <a:p>
            <a:r>
              <a:rPr lang="en-US" sz="2000" dirty="0"/>
              <a:t>HIA Journal Guidelines </a:t>
            </a:r>
          </a:p>
          <a:p>
            <a:endParaRPr lang="en-US" sz="2000" dirty="0"/>
          </a:p>
          <a:p>
            <a:r>
              <a:rPr lang="en-US" sz="2000" dirty="0"/>
              <a:t>Sample HIA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58DD84-4767-4F17-8109-EFA527D176F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03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Introduction to the Honors Study Topic and the 7 related themes</a:t>
            </a:r>
          </a:p>
          <a:p>
            <a:endParaRPr lang="en-US" sz="2000" dirty="0"/>
          </a:p>
          <a:p>
            <a:r>
              <a:rPr lang="en-US" sz="2000" dirty="0"/>
              <a:t>HIA steps</a:t>
            </a:r>
          </a:p>
          <a:p>
            <a:endParaRPr lang="en-US" sz="2000" dirty="0"/>
          </a:p>
          <a:p>
            <a:r>
              <a:rPr lang="en-US" sz="2000" dirty="0"/>
              <a:t>HIA Planning Rubric</a:t>
            </a:r>
          </a:p>
          <a:p>
            <a:endParaRPr lang="en-US" sz="2000" dirty="0"/>
          </a:p>
          <a:p>
            <a:r>
              <a:rPr lang="en-US" sz="2000" dirty="0"/>
              <a:t>How to Develop a Research Question</a:t>
            </a:r>
          </a:p>
          <a:p>
            <a:endParaRPr lang="en-US" sz="2000" dirty="0"/>
          </a:p>
          <a:p>
            <a:r>
              <a:rPr lang="en-US" sz="2000" dirty="0"/>
              <a:t>How to Identify and Analyze Academic Sources </a:t>
            </a:r>
          </a:p>
          <a:p>
            <a:endParaRPr lang="en-US" sz="2000" dirty="0"/>
          </a:p>
          <a:p>
            <a:r>
              <a:rPr lang="en-US" sz="2000" dirty="0"/>
              <a:t>HIA Journal Guidelines </a:t>
            </a:r>
          </a:p>
          <a:p>
            <a:endParaRPr lang="en-US" sz="2000" dirty="0"/>
          </a:p>
          <a:p>
            <a:r>
              <a:rPr lang="en-US" sz="2000" dirty="0"/>
              <a:t>Sample HIA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58DD84-4767-4F17-8109-EFA527D176F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98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Introduction to the Honors Study Topic and the 7 related themes</a:t>
            </a:r>
          </a:p>
          <a:p>
            <a:endParaRPr lang="en-US" sz="2000" dirty="0"/>
          </a:p>
          <a:p>
            <a:r>
              <a:rPr lang="en-US" sz="2000" dirty="0"/>
              <a:t>HIA steps</a:t>
            </a:r>
          </a:p>
          <a:p>
            <a:endParaRPr lang="en-US" sz="2000" dirty="0"/>
          </a:p>
          <a:p>
            <a:r>
              <a:rPr lang="en-US" sz="2000" dirty="0"/>
              <a:t>HIA Planning Rubric</a:t>
            </a:r>
          </a:p>
          <a:p>
            <a:endParaRPr lang="en-US" sz="2000" dirty="0"/>
          </a:p>
          <a:p>
            <a:r>
              <a:rPr lang="en-US" sz="2000" dirty="0"/>
              <a:t>How to Develop a Research Question</a:t>
            </a:r>
          </a:p>
          <a:p>
            <a:endParaRPr lang="en-US" sz="2000" dirty="0"/>
          </a:p>
          <a:p>
            <a:r>
              <a:rPr lang="en-US" sz="2000" dirty="0"/>
              <a:t>How to Identify and Analyze Academic Sources </a:t>
            </a:r>
          </a:p>
          <a:p>
            <a:endParaRPr lang="en-US" sz="2000" dirty="0"/>
          </a:p>
          <a:p>
            <a:r>
              <a:rPr lang="en-US" sz="2000" dirty="0"/>
              <a:t>HIA Journal Guidelines </a:t>
            </a:r>
          </a:p>
          <a:p>
            <a:endParaRPr lang="en-US" sz="2000" dirty="0"/>
          </a:p>
          <a:p>
            <a:r>
              <a:rPr lang="en-US" sz="2000" dirty="0"/>
              <a:t>Sample HIA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58DD84-4767-4F17-8109-EFA527D176F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712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 b="1">
                <a:solidFill>
                  <a:srgbClr val="F87E1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49750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56134"/>
            <a:ext cx="7881938" cy="1867402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250524"/>
            <a:ext cx="7881938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20386B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3AB100C-5E92-6E4C-A63F-349FA98328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8650" y="2803356"/>
            <a:ext cx="7418388" cy="2481263"/>
          </a:xfrm>
        </p:spPr>
        <p:txBody>
          <a:bodyPr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8474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396" y="1071707"/>
            <a:ext cx="4455968" cy="1325563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1275" y="2397270"/>
            <a:ext cx="4087090" cy="3004272"/>
          </a:xfrm>
        </p:spPr>
        <p:txBody>
          <a:bodyPr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800"/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96113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5D09-4634-8846-AA66-6AA8BE69522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8BB4-A708-4144-9DC2-F61BD3FAC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985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5D09-4634-8846-AA66-6AA8BE69522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8BB4-A708-4144-9DC2-F61BD3FAC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167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5395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1C8B46C-30F8-0A4F-B062-E464B5772B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8569" y="1578443"/>
            <a:ext cx="509588" cy="5095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01672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9644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20386B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83424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7476" y="1540042"/>
            <a:ext cx="3801979" cy="875886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Title or topic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7559" y="2415928"/>
            <a:ext cx="3801979" cy="101307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5B1CF30-5BA9-1645-A53E-A009276441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2557" y="2917658"/>
            <a:ext cx="3802062" cy="2400300"/>
          </a:xfrm>
        </p:spPr>
        <p:txBody>
          <a:bodyPr>
            <a:normAutofit/>
          </a:bodyPr>
          <a:lstStyle>
            <a:lvl1pPr algn="ctr">
              <a:defRPr sz="1800" b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5AB4DD1-E873-1144-B2C6-CE44F4B06C2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32000" y="883665"/>
            <a:ext cx="654050" cy="656378"/>
          </a:xfrm>
        </p:spPr>
        <p:txBody>
          <a:bodyPr>
            <a:normAutofit/>
          </a:bodyPr>
          <a:lstStyle>
            <a:lvl1pPr marL="0" indent="0" algn="ctr">
              <a:buNone/>
              <a:defRPr sz="4400" b="1">
                <a:solidFill>
                  <a:srgbClr val="FFCD03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2E4A082-EE63-F842-A9A7-48FB7E203DE4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734444" y="2415928"/>
            <a:ext cx="3801979" cy="101307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842A2166-0F69-BF42-9543-B94A17C4D7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749442" y="2917658"/>
            <a:ext cx="3802062" cy="2400300"/>
          </a:xfrm>
        </p:spPr>
        <p:txBody>
          <a:bodyPr>
            <a:normAutofit/>
          </a:bodyPr>
          <a:lstStyle>
            <a:lvl1pPr algn="ctr">
              <a:defRPr sz="1800" b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43D38A1C-7F56-C94D-AFC3-35EF784A4B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78885" y="883665"/>
            <a:ext cx="654050" cy="656378"/>
          </a:xfrm>
        </p:spPr>
        <p:txBody>
          <a:bodyPr>
            <a:normAutofit/>
          </a:bodyPr>
          <a:lstStyle>
            <a:lvl1pPr marL="0" indent="0" algn="ctr">
              <a:buNone/>
              <a:defRPr sz="4400" b="1">
                <a:solidFill>
                  <a:srgbClr val="FFCD03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C484EF5-6762-1841-8858-9A0BC90CAD6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34444" y="1539875"/>
            <a:ext cx="3817060" cy="876300"/>
          </a:xfrm>
        </p:spPr>
        <p:txBody>
          <a:bodyPr anchor="ctr">
            <a:noAutofit/>
          </a:bodyPr>
          <a:lstStyle>
            <a:lvl1pPr marL="0" indent="0" algn="l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or topic</a:t>
            </a:r>
          </a:p>
        </p:txBody>
      </p:sp>
    </p:spTree>
    <p:extLst>
      <p:ext uri="{BB962C8B-B14F-4D97-AF65-F5344CB8AC3E}">
        <p14:creationId xmlns:p14="http://schemas.microsoft.com/office/powerpoint/2010/main" val="3973225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56134"/>
            <a:ext cx="7881938" cy="1867402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250524"/>
            <a:ext cx="7881938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20386B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3AB100C-5E92-6E4C-A63F-349FA98328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8650" y="2803356"/>
            <a:ext cx="7418388" cy="2481263"/>
          </a:xfrm>
        </p:spPr>
        <p:txBody>
          <a:bodyPr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65818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396" y="1071707"/>
            <a:ext cx="4455968" cy="1325563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1275" y="2397270"/>
            <a:ext cx="4087090" cy="3004272"/>
          </a:xfrm>
        </p:spPr>
        <p:txBody>
          <a:bodyPr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800"/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745213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5D09-4634-8846-AA66-6AA8BE69522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8BB4-A708-4144-9DC2-F61BD3FAC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7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2876"/>
            <a:ext cx="7772400" cy="2387600"/>
          </a:xfrm>
        </p:spPr>
        <p:txBody>
          <a:bodyPr anchor="b"/>
          <a:lstStyle>
            <a:lvl1pPr algn="ctr">
              <a:defRPr sz="6000" b="1">
                <a:solidFill>
                  <a:srgbClr val="F87E1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260807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5D09-4634-8846-AA66-6AA8BE69522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8BB4-A708-4144-9DC2-F61BD3FAC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008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97520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1C8B46C-30F8-0A4F-B062-E464B5772B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8569" y="1578443"/>
            <a:ext cx="509588" cy="5095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01672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9644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20386B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09387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7476" y="1540042"/>
            <a:ext cx="3801979" cy="875886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Title or topic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559" y="2415928"/>
            <a:ext cx="3801979" cy="101307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5B1CF30-5BA9-1645-A53E-A009276441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2557" y="3460857"/>
            <a:ext cx="3802062" cy="2400300"/>
          </a:xfrm>
        </p:spPr>
        <p:txBody>
          <a:bodyPr>
            <a:normAutofit/>
          </a:bodyPr>
          <a:lstStyle>
            <a:lvl1pPr algn="ctr">
              <a:defRPr sz="1800" b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5AB4DD1-E873-1144-B2C6-CE44F4B06C2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32000" y="883665"/>
            <a:ext cx="654050" cy="656378"/>
          </a:xfrm>
        </p:spPr>
        <p:txBody>
          <a:bodyPr>
            <a:normAutofit/>
          </a:bodyPr>
          <a:lstStyle>
            <a:lvl1pPr marL="0" indent="0" algn="ctr">
              <a:buNone/>
              <a:defRPr sz="4400" b="1">
                <a:solidFill>
                  <a:srgbClr val="FFCD03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2E4A082-EE63-F842-A9A7-48FB7E203DE4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734444" y="2415928"/>
            <a:ext cx="3801979" cy="101307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842A2166-0F69-BF42-9543-B94A17C4D7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749442" y="3460857"/>
            <a:ext cx="3802062" cy="2400300"/>
          </a:xfrm>
        </p:spPr>
        <p:txBody>
          <a:bodyPr>
            <a:normAutofit/>
          </a:bodyPr>
          <a:lstStyle>
            <a:lvl1pPr algn="ctr">
              <a:defRPr sz="1800" b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43D38A1C-7F56-C94D-AFC3-35EF784A4B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78885" y="883665"/>
            <a:ext cx="654050" cy="656378"/>
          </a:xfrm>
        </p:spPr>
        <p:txBody>
          <a:bodyPr>
            <a:normAutofit/>
          </a:bodyPr>
          <a:lstStyle>
            <a:lvl1pPr marL="0" indent="0" algn="ctr">
              <a:buNone/>
              <a:defRPr sz="4400" b="1">
                <a:solidFill>
                  <a:srgbClr val="FFCD03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924A36-6DF6-6741-87F0-CF79A19FF5E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33925" y="1539875"/>
            <a:ext cx="3802063" cy="876300"/>
          </a:xfrm>
        </p:spPr>
        <p:txBody>
          <a:bodyPr anchor="ctr">
            <a:noAutofit/>
          </a:bodyPr>
          <a:lstStyle>
            <a:lvl1pPr marL="0" indent="0">
              <a:buNone/>
              <a:defRPr sz="4400" b="1"/>
            </a:lvl1pPr>
          </a:lstStyle>
          <a:p>
            <a:pPr lvl="0"/>
            <a:r>
              <a:rPr lang="en-US" dirty="0"/>
              <a:t>Title or topic</a:t>
            </a:r>
          </a:p>
        </p:txBody>
      </p:sp>
    </p:spTree>
    <p:extLst>
      <p:ext uri="{BB962C8B-B14F-4D97-AF65-F5344CB8AC3E}">
        <p14:creationId xmlns:p14="http://schemas.microsoft.com/office/powerpoint/2010/main" val="17524010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837" y="2901388"/>
            <a:ext cx="2419723" cy="582903"/>
          </a:xfrm>
        </p:spPr>
        <p:txBody>
          <a:bodyPr>
            <a:normAutofit/>
          </a:bodyPr>
          <a:lstStyle>
            <a:lvl1pPr algn="ctr">
              <a:defRPr sz="2800" b="1"/>
            </a:lvl1pPr>
          </a:lstStyle>
          <a:p>
            <a:r>
              <a:rPr lang="en-US" dirty="0"/>
              <a:t>Title or topic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5B1CF30-5BA9-1645-A53E-A009276441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77918" y="3484292"/>
            <a:ext cx="2419776" cy="2400300"/>
          </a:xfrm>
        </p:spPr>
        <p:txBody>
          <a:bodyPr>
            <a:normAutofit/>
          </a:bodyPr>
          <a:lstStyle>
            <a:lvl1pPr marL="0" indent="0" algn="ctr">
              <a:buNone/>
              <a:defRPr sz="1800" b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66D4256-5A01-1144-9428-2BCB9A70D40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53537" y="973408"/>
            <a:ext cx="1838325" cy="1838325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9A40565-9F72-8B4E-8D1F-F1A115535ED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77218" y="3484292"/>
            <a:ext cx="2419776" cy="2400300"/>
          </a:xfrm>
        </p:spPr>
        <p:txBody>
          <a:bodyPr>
            <a:normAutofit/>
          </a:bodyPr>
          <a:lstStyle>
            <a:lvl1pPr marL="0" indent="0" algn="ctr">
              <a:buNone/>
              <a:defRPr sz="1800" b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Picture Placeholder 4">
            <a:extLst>
              <a:ext uri="{FF2B5EF4-FFF2-40B4-BE49-F238E27FC236}">
                <a16:creationId xmlns:a16="http://schemas.microsoft.com/office/drawing/2014/main" id="{9268F0CE-1542-CD4F-BEE1-16FC4A388AE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52837" y="973408"/>
            <a:ext cx="1838325" cy="1838325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1" name="Text Placeholder 9">
            <a:extLst>
              <a:ext uri="{FF2B5EF4-FFF2-40B4-BE49-F238E27FC236}">
                <a16:creationId xmlns:a16="http://schemas.microsoft.com/office/drawing/2014/main" id="{B5B7BA66-33EB-5C41-9669-09E5AEDF52B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76518" y="3484292"/>
            <a:ext cx="2419776" cy="2400300"/>
          </a:xfrm>
        </p:spPr>
        <p:txBody>
          <a:bodyPr>
            <a:normAutofit/>
          </a:bodyPr>
          <a:lstStyle>
            <a:lvl1pPr marL="0" indent="0" algn="ctr">
              <a:buNone/>
              <a:defRPr sz="1800" b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Picture Placeholder 4">
            <a:extLst>
              <a:ext uri="{FF2B5EF4-FFF2-40B4-BE49-F238E27FC236}">
                <a16:creationId xmlns:a16="http://schemas.microsoft.com/office/drawing/2014/main" id="{39A7FED3-A3B4-FB4D-BEB6-DAC856FF002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52137" y="973408"/>
            <a:ext cx="1838325" cy="1838325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0726129-DF2D-E448-A79F-0E59859AC5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362084" y="2905862"/>
            <a:ext cx="2434910" cy="582613"/>
          </a:xfrm>
        </p:spPr>
        <p:txBody>
          <a:bodyPr anchor="ctr"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Title or topic</a:t>
            </a:r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47DB0011-0797-AC4C-BCEB-0C17DA3B8C4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068951" y="2889749"/>
            <a:ext cx="2434910" cy="582613"/>
          </a:xfrm>
        </p:spPr>
        <p:txBody>
          <a:bodyPr anchor="ctr"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Title or topic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A3FCDF67-9B07-4E45-973C-618DC5E800FD}"/>
              </a:ext>
            </a:extLst>
          </p:cNvPr>
          <p:cNvSpPr/>
          <p:nvPr userDrawn="1"/>
        </p:nvSpPr>
        <p:spPr>
          <a:xfrm rot="2529846">
            <a:off x="964239" y="2319668"/>
            <a:ext cx="494304" cy="426124"/>
          </a:xfrm>
          <a:prstGeom prst="triangle">
            <a:avLst/>
          </a:prstGeom>
          <a:solidFill>
            <a:srgbClr val="F87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riangle 24">
            <a:extLst>
              <a:ext uri="{FF2B5EF4-FFF2-40B4-BE49-F238E27FC236}">
                <a16:creationId xmlns:a16="http://schemas.microsoft.com/office/drawing/2014/main" id="{597FC2C5-4A57-6944-880B-59A53BE26774}"/>
              </a:ext>
            </a:extLst>
          </p:cNvPr>
          <p:cNvSpPr/>
          <p:nvPr userDrawn="1"/>
        </p:nvSpPr>
        <p:spPr>
          <a:xfrm rot="2529846">
            <a:off x="3731900" y="2319669"/>
            <a:ext cx="494304" cy="426124"/>
          </a:xfrm>
          <a:prstGeom prst="triangle">
            <a:avLst/>
          </a:prstGeom>
          <a:solidFill>
            <a:srgbClr val="08A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riangle 25">
            <a:extLst>
              <a:ext uri="{FF2B5EF4-FFF2-40B4-BE49-F238E27FC236}">
                <a16:creationId xmlns:a16="http://schemas.microsoft.com/office/drawing/2014/main" id="{5EB7333C-4F47-1943-86D7-074672723591}"/>
              </a:ext>
            </a:extLst>
          </p:cNvPr>
          <p:cNvSpPr/>
          <p:nvPr userDrawn="1"/>
        </p:nvSpPr>
        <p:spPr>
          <a:xfrm rot="2529846">
            <a:off x="6355183" y="2352857"/>
            <a:ext cx="494304" cy="426124"/>
          </a:xfrm>
          <a:prstGeom prst="triangle">
            <a:avLst/>
          </a:prstGeom>
          <a:solidFill>
            <a:srgbClr val="CD3C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538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56134"/>
            <a:ext cx="7881938" cy="1867402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250524"/>
            <a:ext cx="7881938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20386B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3AB100C-5E92-6E4C-A63F-349FA98328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8650" y="2803356"/>
            <a:ext cx="7418388" cy="2481263"/>
          </a:xfrm>
        </p:spPr>
        <p:txBody>
          <a:bodyPr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45532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396" y="1071707"/>
            <a:ext cx="4455968" cy="1325563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1275" y="2397270"/>
            <a:ext cx="4087090" cy="3004272"/>
          </a:xfrm>
        </p:spPr>
        <p:txBody>
          <a:bodyPr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800"/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250160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5D09-4634-8846-AA66-6AA8BE69522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8BB4-A708-4144-9DC2-F61BD3FAC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541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5D09-4634-8846-AA66-6AA8BE69522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8BB4-A708-4144-9DC2-F61BD3FAC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4526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941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641885" cy="1325563"/>
          </a:xfrm>
        </p:spPr>
        <p:txBody>
          <a:bodyPr/>
          <a:lstStyle>
            <a:lvl1pPr algn="ctr">
              <a:defRPr b="1">
                <a:solidFill>
                  <a:srgbClr val="F87E18"/>
                </a:solidFill>
              </a:defRPr>
            </a:lvl1pPr>
          </a:lstStyle>
          <a:p>
            <a:r>
              <a:rPr lang="en-US" dirty="0"/>
              <a:t>#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6362" y="1825625"/>
            <a:ext cx="7138987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3AFCC96-1DC2-CE4D-9AD8-79D7247B5E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76363" y="365125"/>
            <a:ext cx="5900737" cy="1325563"/>
          </a:xfrm>
        </p:spPr>
        <p:txBody>
          <a:bodyPr>
            <a:normAutofit/>
          </a:bodyPr>
          <a:lstStyle>
            <a:lvl1pPr marL="0" indent="0">
              <a:buNone/>
              <a:defRPr sz="4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40CEECB-969A-2446-8F4D-8129705EBE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1942" y="1825625"/>
            <a:ext cx="4953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7616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0371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1429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2612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6079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5924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08049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7823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5042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4828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94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5829902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9589635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6923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396" y="1071707"/>
            <a:ext cx="4455968" cy="1325563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1275" y="2397270"/>
            <a:ext cx="4087090" cy="3004272"/>
          </a:xfrm>
        </p:spPr>
        <p:txBody>
          <a:bodyPr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800"/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en-US" dirty="0"/>
              <a:t>Third level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9A78EC7-A2C2-5045-B49C-37A1DE07982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246704" y="1165224"/>
            <a:ext cx="3252771" cy="3252771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C6D75F4-DBEB-8D49-9828-DD7384024A8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60802" y="4624389"/>
            <a:ext cx="2828925" cy="1068387"/>
          </a:xfrm>
        </p:spPr>
        <p:txBody>
          <a:bodyPr>
            <a:normAutofit/>
          </a:bodyPr>
          <a:lstStyle>
            <a:lvl1pPr marL="0" indent="0">
              <a:buNone/>
              <a:defRPr sz="1400" i="1">
                <a:solidFill>
                  <a:srgbClr val="22B9EC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642539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274AD-1AF4-DB48-9C1C-3817D6EAD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0422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01672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9644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20386B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0625BB-DC50-F543-A858-05C89CBA73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8569" y="1565743"/>
            <a:ext cx="4953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41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396" y="1071707"/>
            <a:ext cx="4455968" cy="1325563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1275" y="2397270"/>
            <a:ext cx="4087090" cy="3004272"/>
          </a:xfrm>
        </p:spPr>
        <p:txBody>
          <a:bodyPr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800"/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919590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857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1C8B46C-30F8-0A4F-B062-E464B5772B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8569" y="1578443"/>
            <a:ext cx="509588" cy="5095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01672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9644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20386B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8054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7476" y="1540042"/>
            <a:ext cx="3801979" cy="875886"/>
          </a:xfrm>
        </p:spPr>
        <p:txBody>
          <a:bodyPr/>
          <a:lstStyle/>
          <a:p>
            <a:r>
              <a:rPr lang="en-US" dirty="0"/>
              <a:t>Title or topic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559" y="2415928"/>
            <a:ext cx="3801979" cy="10130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5D09-4634-8846-AA66-6AA8BE69522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8BB4-A708-4144-9DC2-F61BD3FACF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5B1CF30-5BA9-1645-A53E-A009276441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2557" y="3460857"/>
            <a:ext cx="3802062" cy="2400300"/>
          </a:xfrm>
        </p:spPr>
        <p:txBody>
          <a:bodyPr>
            <a:normAutofit/>
          </a:bodyPr>
          <a:lstStyle>
            <a:lvl1pPr algn="ctr">
              <a:defRPr sz="1800" b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5AB4DD1-E873-1144-B2C6-CE44F4B06C2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32000" y="883665"/>
            <a:ext cx="654050" cy="656378"/>
          </a:xfrm>
        </p:spPr>
        <p:txBody>
          <a:bodyPr>
            <a:normAutofit/>
          </a:bodyPr>
          <a:lstStyle>
            <a:lvl1pPr algn="ctr">
              <a:defRPr sz="4400">
                <a:solidFill>
                  <a:srgbClr val="FFCD03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2E4A082-EE63-F842-A9A7-48FB7E203DE4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734444" y="2415928"/>
            <a:ext cx="3801979" cy="10130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842A2166-0F69-BF42-9543-B94A17C4D7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749442" y="3460857"/>
            <a:ext cx="3802062" cy="2400300"/>
          </a:xfrm>
        </p:spPr>
        <p:txBody>
          <a:bodyPr>
            <a:normAutofit/>
          </a:bodyPr>
          <a:lstStyle>
            <a:lvl1pPr algn="ctr">
              <a:defRPr sz="1800" b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43D38A1C-7F56-C94D-AFC3-35EF784A4B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78885" y="883665"/>
            <a:ext cx="654050" cy="656378"/>
          </a:xfrm>
        </p:spPr>
        <p:txBody>
          <a:bodyPr>
            <a:normAutofit/>
          </a:bodyPr>
          <a:lstStyle>
            <a:lvl1pPr algn="ctr">
              <a:defRPr sz="4400">
                <a:solidFill>
                  <a:srgbClr val="FFCD03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2AAFBDCD-8A0A-E64C-A74D-423856791D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33925" y="1539875"/>
            <a:ext cx="3817938" cy="876300"/>
          </a:xfrm>
        </p:spPr>
        <p:txBody>
          <a:bodyPr anchor="ctr">
            <a:no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or topic</a:t>
            </a:r>
          </a:p>
        </p:txBody>
      </p:sp>
    </p:spTree>
    <p:extLst>
      <p:ext uri="{BB962C8B-B14F-4D97-AF65-F5344CB8AC3E}">
        <p14:creationId xmlns:p14="http://schemas.microsoft.com/office/powerpoint/2010/main" val="2485556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4.jp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6.jp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10" Type="http://schemas.openxmlformats.org/officeDocument/2006/relationships/image" Target="../media/image7.jpg"/><Relationship Id="rId4" Type="http://schemas.openxmlformats.org/officeDocument/2006/relationships/slideLayout" Target="../slideLayouts/slideLayout25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A5D09-4634-8846-AA66-6AA8BE69522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E8BB4-A708-4144-9DC2-F61BD3FAC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942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73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A5D09-4634-8846-AA66-6AA8BE69522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E8BB4-A708-4144-9DC2-F61BD3FAC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3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8" r:id="rId2"/>
    <p:sldLayoutId id="2147483687" r:id="rId3"/>
    <p:sldLayoutId id="2147483734" r:id="rId4"/>
    <p:sldLayoutId id="2147483691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0386B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0386B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0386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0386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0386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0386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A5D09-4634-8846-AA66-6AA8BE69522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E8BB4-A708-4144-9DC2-F61BD3FAC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512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7" r:id="rId2"/>
    <p:sldLayoutId id="2147483699" r:id="rId3"/>
    <p:sldLayoutId id="2147483752" r:id="rId4"/>
    <p:sldLayoutId id="2147483736" r:id="rId5"/>
    <p:sldLayoutId id="2147483697" r:id="rId6"/>
    <p:sldLayoutId id="2147483703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1" kern="1200">
          <a:solidFill>
            <a:srgbClr val="20386B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0386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0386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0386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0386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545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3" r:id="rId4"/>
    <p:sldLayoutId id="2147483742" r:id="rId5"/>
    <p:sldLayoutId id="2147483743" r:id="rId6"/>
    <p:sldLayoutId id="2147483744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0386B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0386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0386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0386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0386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CF000D-FC9B-F244-8A28-2468AEBD2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3AF51F-E968-7C4A-9FED-DC9DC4F89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500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51" r:id="rId3"/>
    <p:sldLayoutId id="2147483747" r:id="rId4"/>
    <p:sldLayoutId id="2147483754" r:id="rId5"/>
    <p:sldLayoutId id="2147483748" r:id="rId6"/>
    <p:sldLayoutId id="2147483749" r:id="rId7"/>
    <p:sldLayoutId id="2147483750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0386B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0386B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0386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0386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0386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0386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1279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662" r:id="rId12"/>
    <p:sldLayoutId id="214748373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9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tk.org/honor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hyperlink" Target="http://getanedge.ptk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0.xml"/><Relationship Id="rId5" Type="http://schemas.openxmlformats.org/officeDocument/2006/relationships/hyperlink" Target="http://ptk.org/honors" TargetMode="Externa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FFB6EAD-767A-4A95-9246-C39976AD11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EA834F-4FB6-9041-82DA-7D9427EC07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5783" y="2733869"/>
            <a:ext cx="5195369" cy="3220398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87E18"/>
                </a:solidFill>
              </a:rPr>
              <a:t>Honors in Action 101:</a:t>
            </a:r>
          </a:p>
          <a:p>
            <a:r>
              <a:rPr lang="en-US" sz="4000" b="1" i="1" dirty="0">
                <a:solidFill>
                  <a:srgbClr val="F87E18"/>
                </a:solidFill>
              </a:rPr>
              <a:t>How to Get Started</a:t>
            </a:r>
          </a:p>
          <a:p>
            <a:endParaRPr lang="en-US" sz="4000" b="1" i="1" dirty="0"/>
          </a:p>
          <a:p>
            <a:r>
              <a:rPr lang="en-US" sz="3200" b="1" dirty="0"/>
              <a:t>Susan Edwards</a:t>
            </a:r>
          </a:p>
          <a:p>
            <a:r>
              <a:rPr lang="en-US" sz="3000" b="1" i="1" dirty="0"/>
              <a:t>susan.edwards@ptk.org</a:t>
            </a:r>
          </a:p>
        </p:txBody>
      </p:sp>
      <p:pic>
        <p:nvPicPr>
          <p:cNvPr id="4" name="Content Placeholder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3FC4F0AE-DF23-4566-A173-3087A860161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381" y="1721350"/>
            <a:ext cx="3006172" cy="856758"/>
          </a:xfrm>
          <a:custGeom>
            <a:avLst/>
            <a:gdLst/>
            <a:ahLst/>
            <a:cxnLst/>
            <a:rect l="l" t="t" r="r" b="b"/>
            <a:pathLst>
              <a:path w="1964763" h="1856167">
                <a:moveTo>
                  <a:pt x="34265" y="0"/>
                </a:moveTo>
                <a:lnTo>
                  <a:pt x="1930498" y="0"/>
                </a:lnTo>
                <a:cubicBezTo>
                  <a:pt x="1949422" y="0"/>
                  <a:pt x="1964763" y="15341"/>
                  <a:pt x="1964763" y="34265"/>
                </a:cubicBezTo>
                <a:lnTo>
                  <a:pt x="1964763" y="1821902"/>
                </a:lnTo>
                <a:cubicBezTo>
                  <a:pt x="1964763" y="1840826"/>
                  <a:pt x="1949422" y="1856167"/>
                  <a:pt x="1930498" y="1856167"/>
                </a:cubicBezTo>
                <a:lnTo>
                  <a:pt x="34265" y="1856167"/>
                </a:lnTo>
                <a:cubicBezTo>
                  <a:pt x="15341" y="1856167"/>
                  <a:pt x="0" y="1840826"/>
                  <a:pt x="0" y="1821902"/>
                </a:cubicBezTo>
                <a:lnTo>
                  <a:pt x="0" y="34265"/>
                </a:lnTo>
                <a:cubicBezTo>
                  <a:pt x="0" y="15341"/>
                  <a:pt x="15341" y="0"/>
                  <a:pt x="34265" y="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7062BB1-E215-424E-80C4-7E1CF179A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70225" y="1"/>
            <a:ext cx="1550211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368E167-B2D7-4904-BB6B-AE0486A2C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3295758"/>
            <a:ext cx="945932" cy="1648694"/>
          </a:xfrm>
          <a:custGeom>
            <a:avLst/>
            <a:gdLst>
              <a:gd name="connsiteX0" fmla="*/ 824347 w 1261243"/>
              <a:gd name="connsiteY0" fmla="*/ 0 h 1648694"/>
              <a:gd name="connsiteX1" fmla="*/ 1145220 w 1261243"/>
              <a:gd name="connsiteY1" fmla="*/ 64781 h 1648694"/>
              <a:gd name="connsiteX2" fmla="*/ 1261243 w 1261243"/>
              <a:gd name="connsiteY2" fmla="*/ 127757 h 1648694"/>
              <a:gd name="connsiteX3" fmla="*/ 1261243 w 1261243"/>
              <a:gd name="connsiteY3" fmla="*/ 1520938 h 1648694"/>
              <a:gd name="connsiteX4" fmla="*/ 1145220 w 1261243"/>
              <a:gd name="connsiteY4" fmla="*/ 1583913 h 1648694"/>
              <a:gd name="connsiteX5" fmla="*/ 824347 w 1261243"/>
              <a:gd name="connsiteY5" fmla="*/ 1648694 h 1648694"/>
              <a:gd name="connsiteX6" fmla="*/ 0 w 1261243"/>
              <a:gd name="connsiteY6" fmla="*/ 824347 h 1648694"/>
              <a:gd name="connsiteX7" fmla="*/ 824347 w 1261243"/>
              <a:gd name="connsiteY7" fmla="*/ 0 h 164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1243" h="1648694">
                <a:moveTo>
                  <a:pt x="824347" y="0"/>
                </a:moveTo>
                <a:cubicBezTo>
                  <a:pt x="938165" y="0"/>
                  <a:pt x="1046596" y="23067"/>
                  <a:pt x="1145220" y="64781"/>
                </a:cubicBezTo>
                <a:lnTo>
                  <a:pt x="1261243" y="127757"/>
                </a:lnTo>
                <a:lnTo>
                  <a:pt x="1261243" y="1520938"/>
                </a:lnTo>
                <a:lnTo>
                  <a:pt x="1145220" y="1583913"/>
                </a:lnTo>
                <a:cubicBezTo>
                  <a:pt x="1046596" y="1625627"/>
                  <a:pt x="938165" y="1648694"/>
                  <a:pt x="824347" y="1648694"/>
                </a:cubicBezTo>
                <a:cubicBezTo>
                  <a:pt x="369073" y="1648694"/>
                  <a:pt x="0" y="1279621"/>
                  <a:pt x="0" y="824347"/>
                </a:cubicBezTo>
                <a:cubicBezTo>
                  <a:pt x="0" y="369073"/>
                  <a:pt x="369073" y="0"/>
                  <a:pt x="824347" y="0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FD0FBFA-B43E-40C1-A6E4-B8823417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584324" y="4748447"/>
            <a:ext cx="427135" cy="569514"/>
          </a:xfrm>
          <a:prstGeom prst="ellipse">
            <a:avLst/>
          </a:prstGeom>
          <a:noFill/>
          <a:ln w="127000">
            <a:solidFill>
              <a:schemeClr val="accent5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man&#10;&#10;Description automatically generated">
            <a:extLst>
              <a:ext uri="{FF2B5EF4-FFF2-40B4-BE49-F238E27FC236}">
                <a16:creationId xmlns:a16="http://schemas.microsoft.com/office/drawing/2014/main" id="{22AB7B7D-09A4-4258-85D4-739B33F2C7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17" y="1156488"/>
            <a:ext cx="2452827" cy="3154761"/>
          </a:xfrm>
          <a:prstGeom prst="roundRect">
            <a:avLst>
              <a:gd name="adj" fmla="val 16667"/>
            </a:avLst>
          </a:prstGeom>
          <a:ln w="38100">
            <a:solidFill>
              <a:schemeClr val="accent4">
                <a:lumMod val="75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0A21480-D93D-46BE-9A94-B5A80469D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519196"/>
            <a:ext cx="1005228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49524-66B4-4DB0-AD09-DC8B9874E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23765" y="6039059"/>
            <a:ext cx="1483761" cy="818941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5EBF8F5-ABE5-4029-A8FC-4E32622D7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136562" flipH="1">
            <a:off x="2581399" y="5166681"/>
            <a:ext cx="1376794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6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FFB6EAD-767A-4A95-9246-C39976AD11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3FC4F0AE-DF23-4566-A173-3087A860161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32" y="1871764"/>
            <a:ext cx="3640690" cy="1037595"/>
          </a:xfrm>
          <a:custGeom>
            <a:avLst/>
            <a:gdLst/>
            <a:ahLst/>
            <a:cxnLst/>
            <a:rect l="l" t="t" r="r" b="b"/>
            <a:pathLst>
              <a:path w="1964763" h="1856167">
                <a:moveTo>
                  <a:pt x="34265" y="0"/>
                </a:moveTo>
                <a:lnTo>
                  <a:pt x="1930498" y="0"/>
                </a:lnTo>
                <a:cubicBezTo>
                  <a:pt x="1949422" y="0"/>
                  <a:pt x="1964763" y="15341"/>
                  <a:pt x="1964763" y="34265"/>
                </a:cubicBezTo>
                <a:lnTo>
                  <a:pt x="1964763" y="1821902"/>
                </a:lnTo>
                <a:cubicBezTo>
                  <a:pt x="1964763" y="1840826"/>
                  <a:pt x="1949422" y="1856167"/>
                  <a:pt x="1930498" y="1856167"/>
                </a:cubicBezTo>
                <a:lnTo>
                  <a:pt x="34265" y="1856167"/>
                </a:lnTo>
                <a:cubicBezTo>
                  <a:pt x="15341" y="1856167"/>
                  <a:pt x="0" y="1840826"/>
                  <a:pt x="0" y="1821902"/>
                </a:cubicBezTo>
                <a:lnTo>
                  <a:pt x="0" y="34265"/>
                </a:lnTo>
                <a:cubicBezTo>
                  <a:pt x="0" y="15341"/>
                  <a:pt x="15341" y="0"/>
                  <a:pt x="34265" y="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7062BB1-E215-424E-80C4-7E1CF179A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70225" y="1"/>
            <a:ext cx="1550211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368E167-B2D7-4904-BB6B-AE0486A2C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3295758"/>
            <a:ext cx="945932" cy="1648694"/>
          </a:xfrm>
          <a:custGeom>
            <a:avLst/>
            <a:gdLst>
              <a:gd name="connsiteX0" fmla="*/ 824347 w 1261243"/>
              <a:gd name="connsiteY0" fmla="*/ 0 h 1648694"/>
              <a:gd name="connsiteX1" fmla="*/ 1145220 w 1261243"/>
              <a:gd name="connsiteY1" fmla="*/ 64781 h 1648694"/>
              <a:gd name="connsiteX2" fmla="*/ 1261243 w 1261243"/>
              <a:gd name="connsiteY2" fmla="*/ 127757 h 1648694"/>
              <a:gd name="connsiteX3" fmla="*/ 1261243 w 1261243"/>
              <a:gd name="connsiteY3" fmla="*/ 1520938 h 1648694"/>
              <a:gd name="connsiteX4" fmla="*/ 1145220 w 1261243"/>
              <a:gd name="connsiteY4" fmla="*/ 1583913 h 1648694"/>
              <a:gd name="connsiteX5" fmla="*/ 824347 w 1261243"/>
              <a:gd name="connsiteY5" fmla="*/ 1648694 h 1648694"/>
              <a:gd name="connsiteX6" fmla="*/ 0 w 1261243"/>
              <a:gd name="connsiteY6" fmla="*/ 824347 h 1648694"/>
              <a:gd name="connsiteX7" fmla="*/ 824347 w 1261243"/>
              <a:gd name="connsiteY7" fmla="*/ 0 h 164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1243" h="1648694">
                <a:moveTo>
                  <a:pt x="824347" y="0"/>
                </a:moveTo>
                <a:cubicBezTo>
                  <a:pt x="938165" y="0"/>
                  <a:pt x="1046596" y="23067"/>
                  <a:pt x="1145220" y="64781"/>
                </a:cubicBezTo>
                <a:lnTo>
                  <a:pt x="1261243" y="127757"/>
                </a:lnTo>
                <a:lnTo>
                  <a:pt x="1261243" y="1520938"/>
                </a:lnTo>
                <a:lnTo>
                  <a:pt x="1145220" y="1583913"/>
                </a:lnTo>
                <a:cubicBezTo>
                  <a:pt x="1046596" y="1625627"/>
                  <a:pt x="938165" y="1648694"/>
                  <a:pt x="824347" y="1648694"/>
                </a:cubicBezTo>
                <a:cubicBezTo>
                  <a:pt x="369073" y="1648694"/>
                  <a:pt x="0" y="1279621"/>
                  <a:pt x="0" y="824347"/>
                </a:cubicBezTo>
                <a:cubicBezTo>
                  <a:pt x="0" y="369073"/>
                  <a:pt x="369073" y="0"/>
                  <a:pt x="824347" y="0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FD0FBFA-B43E-40C1-A6E4-B8823417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584324" y="4748447"/>
            <a:ext cx="427135" cy="569514"/>
          </a:xfrm>
          <a:prstGeom prst="ellipse">
            <a:avLst/>
          </a:prstGeom>
          <a:noFill/>
          <a:ln w="127000">
            <a:solidFill>
              <a:schemeClr val="accent5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man&#10;&#10;Description automatically generated">
            <a:extLst>
              <a:ext uri="{FF2B5EF4-FFF2-40B4-BE49-F238E27FC236}">
                <a16:creationId xmlns:a16="http://schemas.microsoft.com/office/drawing/2014/main" id="{22AB7B7D-09A4-4258-85D4-739B33F2C7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537" y="1232216"/>
            <a:ext cx="3737320" cy="4806843"/>
          </a:xfrm>
          <a:prstGeom prst="roundRect">
            <a:avLst>
              <a:gd name="adj" fmla="val 16667"/>
            </a:avLst>
          </a:prstGeom>
          <a:ln w="38100">
            <a:solidFill>
              <a:schemeClr val="accent4">
                <a:lumMod val="75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0A21480-D93D-46BE-9A94-B5A80469D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519196"/>
            <a:ext cx="1005228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49524-66B4-4DB0-AD09-DC8B9874E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23765" y="6039059"/>
            <a:ext cx="1483761" cy="818941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5EBF8F5-ABE5-4029-A8FC-4E32622D7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136562" flipH="1">
            <a:off x="2581399" y="5166681"/>
            <a:ext cx="1376794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28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FFB6EAD-767A-4A95-9246-C39976AD11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EA834F-4FB6-9041-82DA-7D9427EC07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75453" y="1026367"/>
            <a:ext cx="4815699" cy="5012692"/>
          </a:xfrm>
        </p:spPr>
        <p:txBody>
          <a:bodyPr>
            <a:normAutofit/>
          </a:bodyPr>
          <a:lstStyle/>
          <a:p>
            <a:r>
              <a:rPr lang="en-US" sz="3200" b="1" dirty="0"/>
              <a:t>Start with: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1" i="1" dirty="0">
                <a:solidFill>
                  <a:srgbClr val="F87E18"/>
                </a:solidFill>
              </a:rPr>
              <a:t>2020/2021 Honors Program Guide</a:t>
            </a:r>
          </a:p>
          <a:p>
            <a:r>
              <a:rPr lang="en-US" sz="3200" b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http://ptk.org/honors</a:t>
            </a:r>
            <a:endParaRPr lang="en-US" sz="3200" b="1" dirty="0"/>
          </a:p>
          <a:p>
            <a:pPr algn="l"/>
            <a:endParaRPr lang="en-US" sz="3200" b="1" i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87E18"/>
                </a:solidFill>
              </a:rPr>
              <a:t>Research Edge</a:t>
            </a:r>
          </a:p>
          <a:p>
            <a:r>
              <a:rPr lang="en-US" sz="3200" b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http://getanedge.ptk.org</a:t>
            </a:r>
            <a:r>
              <a:rPr lang="en-US" sz="3200" b="1" dirty="0"/>
              <a:t> </a:t>
            </a:r>
            <a:endParaRPr lang="en-US" sz="3200" b="1" i="1" dirty="0"/>
          </a:p>
        </p:txBody>
      </p:sp>
      <p:pic>
        <p:nvPicPr>
          <p:cNvPr id="4" name="Content Placeholder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3FC4F0AE-DF23-4566-A173-3087A860161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24" y="856839"/>
            <a:ext cx="3006172" cy="856758"/>
          </a:xfrm>
          <a:custGeom>
            <a:avLst/>
            <a:gdLst/>
            <a:ahLst/>
            <a:cxnLst/>
            <a:rect l="l" t="t" r="r" b="b"/>
            <a:pathLst>
              <a:path w="1964763" h="1856167">
                <a:moveTo>
                  <a:pt x="34265" y="0"/>
                </a:moveTo>
                <a:lnTo>
                  <a:pt x="1930498" y="0"/>
                </a:lnTo>
                <a:cubicBezTo>
                  <a:pt x="1949422" y="0"/>
                  <a:pt x="1964763" y="15341"/>
                  <a:pt x="1964763" y="34265"/>
                </a:cubicBezTo>
                <a:lnTo>
                  <a:pt x="1964763" y="1821902"/>
                </a:lnTo>
                <a:cubicBezTo>
                  <a:pt x="1964763" y="1840826"/>
                  <a:pt x="1949422" y="1856167"/>
                  <a:pt x="1930498" y="1856167"/>
                </a:cubicBezTo>
                <a:lnTo>
                  <a:pt x="34265" y="1856167"/>
                </a:lnTo>
                <a:cubicBezTo>
                  <a:pt x="15341" y="1856167"/>
                  <a:pt x="0" y="1840826"/>
                  <a:pt x="0" y="1821902"/>
                </a:cubicBezTo>
                <a:lnTo>
                  <a:pt x="0" y="34265"/>
                </a:lnTo>
                <a:cubicBezTo>
                  <a:pt x="0" y="15341"/>
                  <a:pt x="15341" y="0"/>
                  <a:pt x="34265" y="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7062BB1-E215-424E-80C4-7E1CF179A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70225" y="1"/>
            <a:ext cx="1550211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368E167-B2D7-4904-BB6B-AE0486A2C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3295758"/>
            <a:ext cx="945932" cy="1648694"/>
          </a:xfrm>
          <a:custGeom>
            <a:avLst/>
            <a:gdLst>
              <a:gd name="connsiteX0" fmla="*/ 824347 w 1261243"/>
              <a:gd name="connsiteY0" fmla="*/ 0 h 1648694"/>
              <a:gd name="connsiteX1" fmla="*/ 1145220 w 1261243"/>
              <a:gd name="connsiteY1" fmla="*/ 64781 h 1648694"/>
              <a:gd name="connsiteX2" fmla="*/ 1261243 w 1261243"/>
              <a:gd name="connsiteY2" fmla="*/ 127757 h 1648694"/>
              <a:gd name="connsiteX3" fmla="*/ 1261243 w 1261243"/>
              <a:gd name="connsiteY3" fmla="*/ 1520938 h 1648694"/>
              <a:gd name="connsiteX4" fmla="*/ 1145220 w 1261243"/>
              <a:gd name="connsiteY4" fmla="*/ 1583913 h 1648694"/>
              <a:gd name="connsiteX5" fmla="*/ 824347 w 1261243"/>
              <a:gd name="connsiteY5" fmla="*/ 1648694 h 1648694"/>
              <a:gd name="connsiteX6" fmla="*/ 0 w 1261243"/>
              <a:gd name="connsiteY6" fmla="*/ 824347 h 1648694"/>
              <a:gd name="connsiteX7" fmla="*/ 824347 w 1261243"/>
              <a:gd name="connsiteY7" fmla="*/ 0 h 164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1243" h="1648694">
                <a:moveTo>
                  <a:pt x="824347" y="0"/>
                </a:moveTo>
                <a:cubicBezTo>
                  <a:pt x="938165" y="0"/>
                  <a:pt x="1046596" y="23067"/>
                  <a:pt x="1145220" y="64781"/>
                </a:cubicBezTo>
                <a:lnTo>
                  <a:pt x="1261243" y="127757"/>
                </a:lnTo>
                <a:lnTo>
                  <a:pt x="1261243" y="1520938"/>
                </a:lnTo>
                <a:lnTo>
                  <a:pt x="1145220" y="1583913"/>
                </a:lnTo>
                <a:cubicBezTo>
                  <a:pt x="1046596" y="1625627"/>
                  <a:pt x="938165" y="1648694"/>
                  <a:pt x="824347" y="1648694"/>
                </a:cubicBezTo>
                <a:cubicBezTo>
                  <a:pt x="369073" y="1648694"/>
                  <a:pt x="0" y="1279621"/>
                  <a:pt x="0" y="824347"/>
                </a:cubicBezTo>
                <a:cubicBezTo>
                  <a:pt x="0" y="369073"/>
                  <a:pt x="369073" y="0"/>
                  <a:pt x="824347" y="0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FD0FBFA-B43E-40C1-A6E4-B8823417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584324" y="4748447"/>
            <a:ext cx="427135" cy="569514"/>
          </a:xfrm>
          <a:prstGeom prst="ellipse">
            <a:avLst/>
          </a:prstGeom>
          <a:noFill/>
          <a:ln w="127000">
            <a:solidFill>
              <a:schemeClr val="accent5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man&#10;&#10;Description automatically generated">
            <a:extLst>
              <a:ext uri="{FF2B5EF4-FFF2-40B4-BE49-F238E27FC236}">
                <a16:creationId xmlns:a16="http://schemas.microsoft.com/office/drawing/2014/main" id="{22AB7B7D-09A4-4258-85D4-739B33F2C78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147" y="1626573"/>
            <a:ext cx="2230926" cy="2869358"/>
          </a:xfrm>
          <a:prstGeom prst="roundRect">
            <a:avLst>
              <a:gd name="adj" fmla="val 16667"/>
            </a:avLst>
          </a:prstGeom>
          <a:ln w="38100">
            <a:solidFill>
              <a:schemeClr val="accent4">
                <a:lumMod val="75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0A21480-D93D-46BE-9A94-B5A80469D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519196"/>
            <a:ext cx="1005228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49524-66B4-4DB0-AD09-DC8B9874E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23765" y="6039059"/>
            <a:ext cx="1483761" cy="818941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5EBF8F5-ABE5-4029-A8FC-4E32622D7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136562" flipH="1">
            <a:off x="2581399" y="5166681"/>
            <a:ext cx="1376794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62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FFB6EAD-767A-4A95-9246-C39976AD11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3FC4F0AE-DF23-4566-A173-3087A860161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24" y="856839"/>
            <a:ext cx="3006172" cy="856758"/>
          </a:xfrm>
          <a:custGeom>
            <a:avLst/>
            <a:gdLst/>
            <a:ahLst/>
            <a:cxnLst/>
            <a:rect l="l" t="t" r="r" b="b"/>
            <a:pathLst>
              <a:path w="1964763" h="1856167">
                <a:moveTo>
                  <a:pt x="34265" y="0"/>
                </a:moveTo>
                <a:lnTo>
                  <a:pt x="1930498" y="0"/>
                </a:lnTo>
                <a:cubicBezTo>
                  <a:pt x="1949422" y="0"/>
                  <a:pt x="1964763" y="15341"/>
                  <a:pt x="1964763" y="34265"/>
                </a:cubicBezTo>
                <a:lnTo>
                  <a:pt x="1964763" y="1821902"/>
                </a:lnTo>
                <a:cubicBezTo>
                  <a:pt x="1964763" y="1840826"/>
                  <a:pt x="1949422" y="1856167"/>
                  <a:pt x="1930498" y="1856167"/>
                </a:cubicBezTo>
                <a:lnTo>
                  <a:pt x="34265" y="1856167"/>
                </a:lnTo>
                <a:cubicBezTo>
                  <a:pt x="15341" y="1856167"/>
                  <a:pt x="0" y="1840826"/>
                  <a:pt x="0" y="1821902"/>
                </a:cubicBezTo>
                <a:lnTo>
                  <a:pt x="0" y="34265"/>
                </a:lnTo>
                <a:cubicBezTo>
                  <a:pt x="0" y="15341"/>
                  <a:pt x="15341" y="0"/>
                  <a:pt x="34265" y="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7062BB1-E215-424E-80C4-7E1CF179A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70225" y="1"/>
            <a:ext cx="1550211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368E167-B2D7-4904-BB6B-AE0486A2C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3295758"/>
            <a:ext cx="945932" cy="1648694"/>
          </a:xfrm>
          <a:custGeom>
            <a:avLst/>
            <a:gdLst>
              <a:gd name="connsiteX0" fmla="*/ 824347 w 1261243"/>
              <a:gd name="connsiteY0" fmla="*/ 0 h 1648694"/>
              <a:gd name="connsiteX1" fmla="*/ 1145220 w 1261243"/>
              <a:gd name="connsiteY1" fmla="*/ 64781 h 1648694"/>
              <a:gd name="connsiteX2" fmla="*/ 1261243 w 1261243"/>
              <a:gd name="connsiteY2" fmla="*/ 127757 h 1648694"/>
              <a:gd name="connsiteX3" fmla="*/ 1261243 w 1261243"/>
              <a:gd name="connsiteY3" fmla="*/ 1520938 h 1648694"/>
              <a:gd name="connsiteX4" fmla="*/ 1145220 w 1261243"/>
              <a:gd name="connsiteY4" fmla="*/ 1583913 h 1648694"/>
              <a:gd name="connsiteX5" fmla="*/ 824347 w 1261243"/>
              <a:gd name="connsiteY5" fmla="*/ 1648694 h 1648694"/>
              <a:gd name="connsiteX6" fmla="*/ 0 w 1261243"/>
              <a:gd name="connsiteY6" fmla="*/ 824347 h 1648694"/>
              <a:gd name="connsiteX7" fmla="*/ 824347 w 1261243"/>
              <a:gd name="connsiteY7" fmla="*/ 0 h 164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1243" h="1648694">
                <a:moveTo>
                  <a:pt x="824347" y="0"/>
                </a:moveTo>
                <a:cubicBezTo>
                  <a:pt x="938165" y="0"/>
                  <a:pt x="1046596" y="23067"/>
                  <a:pt x="1145220" y="64781"/>
                </a:cubicBezTo>
                <a:lnTo>
                  <a:pt x="1261243" y="127757"/>
                </a:lnTo>
                <a:lnTo>
                  <a:pt x="1261243" y="1520938"/>
                </a:lnTo>
                <a:lnTo>
                  <a:pt x="1145220" y="1583913"/>
                </a:lnTo>
                <a:cubicBezTo>
                  <a:pt x="1046596" y="1625627"/>
                  <a:pt x="938165" y="1648694"/>
                  <a:pt x="824347" y="1648694"/>
                </a:cubicBezTo>
                <a:cubicBezTo>
                  <a:pt x="369073" y="1648694"/>
                  <a:pt x="0" y="1279621"/>
                  <a:pt x="0" y="824347"/>
                </a:cubicBezTo>
                <a:cubicBezTo>
                  <a:pt x="0" y="369073"/>
                  <a:pt x="369073" y="0"/>
                  <a:pt x="824347" y="0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FD0FBFA-B43E-40C1-A6E4-B8823417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584324" y="4748447"/>
            <a:ext cx="427135" cy="569514"/>
          </a:xfrm>
          <a:prstGeom prst="ellipse">
            <a:avLst/>
          </a:prstGeom>
          <a:noFill/>
          <a:ln w="127000">
            <a:solidFill>
              <a:schemeClr val="accent5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man&#10;&#10;Description automatically generated">
            <a:extLst>
              <a:ext uri="{FF2B5EF4-FFF2-40B4-BE49-F238E27FC236}">
                <a16:creationId xmlns:a16="http://schemas.microsoft.com/office/drawing/2014/main" id="{22AB7B7D-09A4-4258-85D4-739B33F2C7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147" y="1626573"/>
            <a:ext cx="2230926" cy="2869358"/>
          </a:xfrm>
          <a:prstGeom prst="roundRect">
            <a:avLst>
              <a:gd name="adj" fmla="val 16667"/>
            </a:avLst>
          </a:prstGeom>
          <a:ln w="38100">
            <a:solidFill>
              <a:schemeClr val="accent4">
                <a:lumMod val="75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0A21480-D93D-46BE-9A94-B5A80469D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519196"/>
            <a:ext cx="1005228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49524-66B4-4DB0-AD09-DC8B9874E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23765" y="6039059"/>
            <a:ext cx="1483761" cy="818941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5EBF8F5-ABE5-4029-A8FC-4E32622D7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136562" flipH="1">
            <a:off x="2581399" y="5166681"/>
            <a:ext cx="1376794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BFA40A-09C5-498F-8E80-B452FA0ABBA3}"/>
              </a:ext>
            </a:extLst>
          </p:cNvPr>
          <p:cNvSpPr/>
          <p:nvPr/>
        </p:nvSpPr>
        <p:spPr>
          <a:xfrm>
            <a:off x="4394433" y="1751837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i="1" dirty="0">
                <a:solidFill>
                  <a:srgbClr val="F87E18"/>
                </a:solidFill>
              </a:rPr>
              <a:t>2020/2021 Honors Program Guide</a:t>
            </a:r>
          </a:p>
          <a:p>
            <a:endParaRPr lang="en-US" sz="2400" b="1" i="1" dirty="0"/>
          </a:p>
          <a:p>
            <a:r>
              <a:rPr lang="en-US" sz="2400" b="1" dirty="0"/>
              <a:t>Honors Study Topic </a:t>
            </a:r>
            <a:r>
              <a:rPr lang="en-US" sz="2400" b="1" i="1" dirty="0"/>
              <a:t>– </a:t>
            </a:r>
          </a:p>
          <a:p>
            <a:r>
              <a:rPr lang="en-US" sz="2400" b="1" i="1" dirty="0">
                <a:solidFill>
                  <a:srgbClr val="F87E18"/>
                </a:solidFill>
              </a:rPr>
              <a:t>To the Seventh Generation: Inheritance and Legacy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7 Themes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Select 1 Theme to research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Remember – The Theme is </a:t>
            </a:r>
            <a:r>
              <a:rPr lang="en-US" sz="2400" b="1" u="sng" dirty="0"/>
              <a:t>the lens through which you are investigating the Honors Study Topic!</a:t>
            </a:r>
          </a:p>
        </p:txBody>
      </p:sp>
    </p:spTree>
    <p:extLst>
      <p:ext uri="{BB962C8B-B14F-4D97-AF65-F5344CB8AC3E}">
        <p14:creationId xmlns:p14="http://schemas.microsoft.com/office/powerpoint/2010/main" val="777443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FFB6EAD-767A-4A95-9246-C39976AD11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3FC4F0AE-DF23-4566-A173-3087A860161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24" y="856839"/>
            <a:ext cx="3006172" cy="856758"/>
          </a:xfrm>
          <a:custGeom>
            <a:avLst/>
            <a:gdLst/>
            <a:ahLst/>
            <a:cxnLst/>
            <a:rect l="l" t="t" r="r" b="b"/>
            <a:pathLst>
              <a:path w="1964763" h="1856167">
                <a:moveTo>
                  <a:pt x="34265" y="0"/>
                </a:moveTo>
                <a:lnTo>
                  <a:pt x="1930498" y="0"/>
                </a:lnTo>
                <a:cubicBezTo>
                  <a:pt x="1949422" y="0"/>
                  <a:pt x="1964763" y="15341"/>
                  <a:pt x="1964763" y="34265"/>
                </a:cubicBezTo>
                <a:lnTo>
                  <a:pt x="1964763" y="1821902"/>
                </a:lnTo>
                <a:cubicBezTo>
                  <a:pt x="1964763" y="1840826"/>
                  <a:pt x="1949422" y="1856167"/>
                  <a:pt x="1930498" y="1856167"/>
                </a:cubicBezTo>
                <a:lnTo>
                  <a:pt x="34265" y="1856167"/>
                </a:lnTo>
                <a:cubicBezTo>
                  <a:pt x="15341" y="1856167"/>
                  <a:pt x="0" y="1840826"/>
                  <a:pt x="0" y="1821902"/>
                </a:cubicBezTo>
                <a:lnTo>
                  <a:pt x="0" y="34265"/>
                </a:lnTo>
                <a:cubicBezTo>
                  <a:pt x="0" y="15341"/>
                  <a:pt x="15341" y="0"/>
                  <a:pt x="34265" y="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7062BB1-E215-424E-80C4-7E1CF179A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70225" y="1"/>
            <a:ext cx="1550211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368E167-B2D7-4904-BB6B-AE0486A2C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3295758"/>
            <a:ext cx="945932" cy="1648694"/>
          </a:xfrm>
          <a:custGeom>
            <a:avLst/>
            <a:gdLst>
              <a:gd name="connsiteX0" fmla="*/ 824347 w 1261243"/>
              <a:gd name="connsiteY0" fmla="*/ 0 h 1648694"/>
              <a:gd name="connsiteX1" fmla="*/ 1145220 w 1261243"/>
              <a:gd name="connsiteY1" fmla="*/ 64781 h 1648694"/>
              <a:gd name="connsiteX2" fmla="*/ 1261243 w 1261243"/>
              <a:gd name="connsiteY2" fmla="*/ 127757 h 1648694"/>
              <a:gd name="connsiteX3" fmla="*/ 1261243 w 1261243"/>
              <a:gd name="connsiteY3" fmla="*/ 1520938 h 1648694"/>
              <a:gd name="connsiteX4" fmla="*/ 1145220 w 1261243"/>
              <a:gd name="connsiteY4" fmla="*/ 1583913 h 1648694"/>
              <a:gd name="connsiteX5" fmla="*/ 824347 w 1261243"/>
              <a:gd name="connsiteY5" fmla="*/ 1648694 h 1648694"/>
              <a:gd name="connsiteX6" fmla="*/ 0 w 1261243"/>
              <a:gd name="connsiteY6" fmla="*/ 824347 h 1648694"/>
              <a:gd name="connsiteX7" fmla="*/ 824347 w 1261243"/>
              <a:gd name="connsiteY7" fmla="*/ 0 h 164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1243" h="1648694">
                <a:moveTo>
                  <a:pt x="824347" y="0"/>
                </a:moveTo>
                <a:cubicBezTo>
                  <a:pt x="938165" y="0"/>
                  <a:pt x="1046596" y="23067"/>
                  <a:pt x="1145220" y="64781"/>
                </a:cubicBezTo>
                <a:lnTo>
                  <a:pt x="1261243" y="127757"/>
                </a:lnTo>
                <a:lnTo>
                  <a:pt x="1261243" y="1520938"/>
                </a:lnTo>
                <a:lnTo>
                  <a:pt x="1145220" y="1583913"/>
                </a:lnTo>
                <a:cubicBezTo>
                  <a:pt x="1046596" y="1625627"/>
                  <a:pt x="938165" y="1648694"/>
                  <a:pt x="824347" y="1648694"/>
                </a:cubicBezTo>
                <a:cubicBezTo>
                  <a:pt x="369073" y="1648694"/>
                  <a:pt x="0" y="1279621"/>
                  <a:pt x="0" y="824347"/>
                </a:cubicBezTo>
                <a:cubicBezTo>
                  <a:pt x="0" y="369073"/>
                  <a:pt x="369073" y="0"/>
                  <a:pt x="824347" y="0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FD0FBFA-B43E-40C1-A6E4-B8823417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584324" y="4748447"/>
            <a:ext cx="427135" cy="569514"/>
          </a:xfrm>
          <a:prstGeom prst="ellipse">
            <a:avLst/>
          </a:prstGeom>
          <a:noFill/>
          <a:ln w="127000">
            <a:solidFill>
              <a:schemeClr val="accent5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man&#10;&#10;Description automatically generated">
            <a:extLst>
              <a:ext uri="{FF2B5EF4-FFF2-40B4-BE49-F238E27FC236}">
                <a16:creationId xmlns:a16="http://schemas.microsoft.com/office/drawing/2014/main" id="{22AB7B7D-09A4-4258-85D4-739B33F2C7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147" y="1626573"/>
            <a:ext cx="2230926" cy="2869358"/>
          </a:xfrm>
          <a:prstGeom prst="roundRect">
            <a:avLst>
              <a:gd name="adj" fmla="val 16667"/>
            </a:avLst>
          </a:prstGeom>
          <a:ln w="38100">
            <a:solidFill>
              <a:schemeClr val="accent4">
                <a:lumMod val="75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0A21480-D93D-46BE-9A94-B5A80469D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519196"/>
            <a:ext cx="1005228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49524-66B4-4DB0-AD09-DC8B9874E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23765" y="6039059"/>
            <a:ext cx="1483761" cy="818941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5EBF8F5-ABE5-4029-A8FC-4E32622D7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136562" flipH="1">
            <a:off x="2581399" y="5166681"/>
            <a:ext cx="1376794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BFA40A-09C5-498F-8E80-B452FA0ABBA3}"/>
              </a:ext>
            </a:extLst>
          </p:cNvPr>
          <p:cNvSpPr/>
          <p:nvPr/>
        </p:nvSpPr>
        <p:spPr>
          <a:xfrm>
            <a:off x="4407526" y="1587598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F87E18"/>
                </a:solidFill>
              </a:rPr>
              <a:t>Theme 6: Perceptions of Progress </a:t>
            </a:r>
            <a:r>
              <a:rPr lang="en-US" sz="2000" b="1" dirty="0"/>
              <a:t>(pages 18-19 in the </a:t>
            </a:r>
            <a:r>
              <a:rPr lang="en-US" sz="2000" b="1" i="1" dirty="0"/>
              <a:t>Honors Program Guide</a:t>
            </a:r>
            <a:r>
              <a:rPr lang="en-US" sz="2000" b="1" dirty="0"/>
              <a:t>)</a:t>
            </a:r>
          </a:p>
          <a:p>
            <a:endParaRPr lang="en-US" sz="2800" b="1" dirty="0"/>
          </a:p>
          <a:p>
            <a:r>
              <a:rPr lang="en-US" sz="2800" b="1" u="sng" dirty="0">
                <a:solidFill>
                  <a:srgbClr val="F87E18"/>
                </a:solidFill>
              </a:rPr>
              <a:t>Overarching Question</a:t>
            </a:r>
            <a:r>
              <a:rPr lang="en-US" sz="2800" b="1" dirty="0">
                <a:solidFill>
                  <a:srgbClr val="F87E18"/>
                </a:solidFill>
              </a:rPr>
              <a:t>: </a:t>
            </a:r>
          </a:p>
          <a:p>
            <a:r>
              <a:rPr lang="en-US" sz="2800" b="1" dirty="0"/>
              <a:t>How do inherited understandings of progress guide the future?</a:t>
            </a:r>
          </a:p>
        </p:txBody>
      </p:sp>
    </p:spTree>
    <p:extLst>
      <p:ext uri="{BB962C8B-B14F-4D97-AF65-F5344CB8AC3E}">
        <p14:creationId xmlns:p14="http://schemas.microsoft.com/office/powerpoint/2010/main" val="290380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FFB6EAD-767A-4A95-9246-C39976AD11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3FC4F0AE-DF23-4566-A173-3087A860161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24" y="856839"/>
            <a:ext cx="3006172" cy="856758"/>
          </a:xfrm>
          <a:custGeom>
            <a:avLst/>
            <a:gdLst/>
            <a:ahLst/>
            <a:cxnLst/>
            <a:rect l="l" t="t" r="r" b="b"/>
            <a:pathLst>
              <a:path w="1964763" h="1856167">
                <a:moveTo>
                  <a:pt x="34265" y="0"/>
                </a:moveTo>
                <a:lnTo>
                  <a:pt x="1930498" y="0"/>
                </a:lnTo>
                <a:cubicBezTo>
                  <a:pt x="1949422" y="0"/>
                  <a:pt x="1964763" y="15341"/>
                  <a:pt x="1964763" y="34265"/>
                </a:cubicBezTo>
                <a:lnTo>
                  <a:pt x="1964763" y="1821902"/>
                </a:lnTo>
                <a:cubicBezTo>
                  <a:pt x="1964763" y="1840826"/>
                  <a:pt x="1949422" y="1856167"/>
                  <a:pt x="1930498" y="1856167"/>
                </a:cubicBezTo>
                <a:lnTo>
                  <a:pt x="34265" y="1856167"/>
                </a:lnTo>
                <a:cubicBezTo>
                  <a:pt x="15341" y="1856167"/>
                  <a:pt x="0" y="1840826"/>
                  <a:pt x="0" y="1821902"/>
                </a:cubicBezTo>
                <a:lnTo>
                  <a:pt x="0" y="34265"/>
                </a:lnTo>
                <a:cubicBezTo>
                  <a:pt x="0" y="15341"/>
                  <a:pt x="15341" y="0"/>
                  <a:pt x="34265" y="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7062BB1-E215-424E-80C4-7E1CF179A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70225" y="1"/>
            <a:ext cx="1550211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368E167-B2D7-4904-BB6B-AE0486A2C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3295758"/>
            <a:ext cx="945932" cy="1648694"/>
          </a:xfrm>
          <a:custGeom>
            <a:avLst/>
            <a:gdLst>
              <a:gd name="connsiteX0" fmla="*/ 824347 w 1261243"/>
              <a:gd name="connsiteY0" fmla="*/ 0 h 1648694"/>
              <a:gd name="connsiteX1" fmla="*/ 1145220 w 1261243"/>
              <a:gd name="connsiteY1" fmla="*/ 64781 h 1648694"/>
              <a:gd name="connsiteX2" fmla="*/ 1261243 w 1261243"/>
              <a:gd name="connsiteY2" fmla="*/ 127757 h 1648694"/>
              <a:gd name="connsiteX3" fmla="*/ 1261243 w 1261243"/>
              <a:gd name="connsiteY3" fmla="*/ 1520938 h 1648694"/>
              <a:gd name="connsiteX4" fmla="*/ 1145220 w 1261243"/>
              <a:gd name="connsiteY4" fmla="*/ 1583913 h 1648694"/>
              <a:gd name="connsiteX5" fmla="*/ 824347 w 1261243"/>
              <a:gd name="connsiteY5" fmla="*/ 1648694 h 1648694"/>
              <a:gd name="connsiteX6" fmla="*/ 0 w 1261243"/>
              <a:gd name="connsiteY6" fmla="*/ 824347 h 1648694"/>
              <a:gd name="connsiteX7" fmla="*/ 824347 w 1261243"/>
              <a:gd name="connsiteY7" fmla="*/ 0 h 164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1243" h="1648694">
                <a:moveTo>
                  <a:pt x="824347" y="0"/>
                </a:moveTo>
                <a:cubicBezTo>
                  <a:pt x="938165" y="0"/>
                  <a:pt x="1046596" y="23067"/>
                  <a:pt x="1145220" y="64781"/>
                </a:cubicBezTo>
                <a:lnTo>
                  <a:pt x="1261243" y="127757"/>
                </a:lnTo>
                <a:lnTo>
                  <a:pt x="1261243" y="1520938"/>
                </a:lnTo>
                <a:lnTo>
                  <a:pt x="1145220" y="1583913"/>
                </a:lnTo>
                <a:cubicBezTo>
                  <a:pt x="1046596" y="1625627"/>
                  <a:pt x="938165" y="1648694"/>
                  <a:pt x="824347" y="1648694"/>
                </a:cubicBezTo>
                <a:cubicBezTo>
                  <a:pt x="369073" y="1648694"/>
                  <a:pt x="0" y="1279621"/>
                  <a:pt x="0" y="824347"/>
                </a:cubicBezTo>
                <a:cubicBezTo>
                  <a:pt x="0" y="369073"/>
                  <a:pt x="369073" y="0"/>
                  <a:pt x="824347" y="0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FD0FBFA-B43E-40C1-A6E4-B8823417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584324" y="4748447"/>
            <a:ext cx="427135" cy="569514"/>
          </a:xfrm>
          <a:prstGeom prst="ellipse">
            <a:avLst/>
          </a:prstGeom>
          <a:noFill/>
          <a:ln w="127000">
            <a:solidFill>
              <a:schemeClr val="accent5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man&#10;&#10;Description automatically generated">
            <a:extLst>
              <a:ext uri="{FF2B5EF4-FFF2-40B4-BE49-F238E27FC236}">
                <a16:creationId xmlns:a16="http://schemas.microsoft.com/office/drawing/2014/main" id="{22AB7B7D-09A4-4258-85D4-739B33F2C7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147" y="1626573"/>
            <a:ext cx="2230926" cy="2869358"/>
          </a:xfrm>
          <a:prstGeom prst="roundRect">
            <a:avLst>
              <a:gd name="adj" fmla="val 16667"/>
            </a:avLst>
          </a:prstGeom>
          <a:ln w="38100">
            <a:solidFill>
              <a:schemeClr val="accent4">
                <a:lumMod val="75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0A21480-D93D-46BE-9A94-B5A80469D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519196"/>
            <a:ext cx="1005228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49524-66B4-4DB0-AD09-DC8B9874E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23765" y="6039059"/>
            <a:ext cx="1483761" cy="818941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5EBF8F5-ABE5-4029-A8FC-4E32622D7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136562" flipH="1">
            <a:off x="2581399" y="5166681"/>
            <a:ext cx="1376794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BFA40A-09C5-498F-8E80-B452FA0ABBA3}"/>
              </a:ext>
            </a:extLst>
          </p:cNvPr>
          <p:cNvSpPr/>
          <p:nvPr/>
        </p:nvSpPr>
        <p:spPr>
          <a:xfrm>
            <a:off x="4249558" y="873182"/>
            <a:ext cx="455854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87E18"/>
                </a:solidFill>
              </a:rPr>
              <a:t>Begin your </a:t>
            </a:r>
          </a:p>
          <a:p>
            <a:pPr algn="ctr"/>
            <a:r>
              <a:rPr lang="en-US" sz="2400" b="1" dirty="0">
                <a:solidFill>
                  <a:srgbClr val="F87E18"/>
                </a:solidFill>
              </a:rPr>
              <a:t>academic investigation:</a:t>
            </a:r>
          </a:p>
          <a:p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Research objectives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Research question </a:t>
            </a:r>
            <a:r>
              <a:rPr lang="en-US" b="1" dirty="0"/>
              <a:t>(page 29)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Academic sources </a:t>
            </a:r>
            <a:r>
              <a:rPr lang="en-US" b="1" dirty="0"/>
              <a:t>(pages 25-27)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Collaborators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Develop research conclusions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Check out the HIA Planning Rubric! </a:t>
            </a:r>
            <a:r>
              <a:rPr lang="en-US" b="1" dirty="0"/>
              <a:t>(pages22-24)</a:t>
            </a:r>
          </a:p>
        </p:txBody>
      </p:sp>
    </p:spTree>
    <p:extLst>
      <p:ext uri="{BB962C8B-B14F-4D97-AF65-F5344CB8AC3E}">
        <p14:creationId xmlns:p14="http://schemas.microsoft.com/office/powerpoint/2010/main" val="712948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FFB6EAD-767A-4A95-9246-C39976AD11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3FC4F0AE-DF23-4566-A173-3087A860161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24" y="856839"/>
            <a:ext cx="3006172" cy="856758"/>
          </a:xfrm>
          <a:custGeom>
            <a:avLst/>
            <a:gdLst/>
            <a:ahLst/>
            <a:cxnLst/>
            <a:rect l="l" t="t" r="r" b="b"/>
            <a:pathLst>
              <a:path w="1964763" h="1856167">
                <a:moveTo>
                  <a:pt x="34265" y="0"/>
                </a:moveTo>
                <a:lnTo>
                  <a:pt x="1930498" y="0"/>
                </a:lnTo>
                <a:cubicBezTo>
                  <a:pt x="1949422" y="0"/>
                  <a:pt x="1964763" y="15341"/>
                  <a:pt x="1964763" y="34265"/>
                </a:cubicBezTo>
                <a:lnTo>
                  <a:pt x="1964763" y="1821902"/>
                </a:lnTo>
                <a:cubicBezTo>
                  <a:pt x="1964763" y="1840826"/>
                  <a:pt x="1949422" y="1856167"/>
                  <a:pt x="1930498" y="1856167"/>
                </a:cubicBezTo>
                <a:lnTo>
                  <a:pt x="34265" y="1856167"/>
                </a:lnTo>
                <a:cubicBezTo>
                  <a:pt x="15341" y="1856167"/>
                  <a:pt x="0" y="1840826"/>
                  <a:pt x="0" y="1821902"/>
                </a:cubicBezTo>
                <a:lnTo>
                  <a:pt x="0" y="34265"/>
                </a:lnTo>
                <a:cubicBezTo>
                  <a:pt x="0" y="15341"/>
                  <a:pt x="15341" y="0"/>
                  <a:pt x="34265" y="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7062BB1-E215-424E-80C4-7E1CF179A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70225" y="1"/>
            <a:ext cx="1550211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368E167-B2D7-4904-BB6B-AE0486A2C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3295758"/>
            <a:ext cx="945932" cy="1648694"/>
          </a:xfrm>
          <a:custGeom>
            <a:avLst/>
            <a:gdLst>
              <a:gd name="connsiteX0" fmla="*/ 824347 w 1261243"/>
              <a:gd name="connsiteY0" fmla="*/ 0 h 1648694"/>
              <a:gd name="connsiteX1" fmla="*/ 1145220 w 1261243"/>
              <a:gd name="connsiteY1" fmla="*/ 64781 h 1648694"/>
              <a:gd name="connsiteX2" fmla="*/ 1261243 w 1261243"/>
              <a:gd name="connsiteY2" fmla="*/ 127757 h 1648694"/>
              <a:gd name="connsiteX3" fmla="*/ 1261243 w 1261243"/>
              <a:gd name="connsiteY3" fmla="*/ 1520938 h 1648694"/>
              <a:gd name="connsiteX4" fmla="*/ 1145220 w 1261243"/>
              <a:gd name="connsiteY4" fmla="*/ 1583913 h 1648694"/>
              <a:gd name="connsiteX5" fmla="*/ 824347 w 1261243"/>
              <a:gd name="connsiteY5" fmla="*/ 1648694 h 1648694"/>
              <a:gd name="connsiteX6" fmla="*/ 0 w 1261243"/>
              <a:gd name="connsiteY6" fmla="*/ 824347 h 1648694"/>
              <a:gd name="connsiteX7" fmla="*/ 824347 w 1261243"/>
              <a:gd name="connsiteY7" fmla="*/ 0 h 164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1243" h="1648694">
                <a:moveTo>
                  <a:pt x="824347" y="0"/>
                </a:moveTo>
                <a:cubicBezTo>
                  <a:pt x="938165" y="0"/>
                  <a:pt x="1046596" y="23067"/>
                  <a:pt x="1145220" y="64781"/>
                </a:cubicBezTo>
                <a:lnTo>
                  <a:pt x="1261243" y="127757"/>
                </a:lnTo>
                <a:lnTo>
                  <a:pt x="1261243" y="1520938"/>
                </a:lnTo>
                <a:lnTo>
                  <a:pt x="1145220" y="1583913"/>
                </a:lnTo>
                <a:cubicBezTo>
                  <a:pt x="1046596" y="1625627"/>
                  <a:pt x="938165" y="1648694"/>
                  <a:pt x="824347" y="1648694"/>
                </a:cubicBezTo>
                <a:cubicBezTo>
                  <a:pt x="369073" y="1648694"/>
                  <a:pt x="0" y="1279621"/>
                  <a:pt x="0" y="824347"/>
                </a:cubicBezTo>
                <a:cubicBezTo>
                  <a:pt x="0" y="369073"/>
                  <a:pt x="369073" y="0"/>
                  <a:pt x="824347" y="0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FD0FBFA-B43E-40C1-A6E4-B8823417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584324" y="4748447"/>
            <a:ext cx="427135" cy="569514"/>
          </a:xfrm>
          <a:prstGeom prst="ellipse">
            <a:avLst/>
          </a:prstGeom>
          <a:noFill/>
          <a:ln w="127000">
            <a:solidFill>
              <a:schemeClr val="accent5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man&#10;&#10;Description automatically generated">
            <a:extLst>
              <a:ext uri="{FF2B5EF4-FFF2-40B4-BE49-F238E27FC236}">
                <a16:creationId xmlns:a16="http://schemas.microsoft.com/office/drawing/2014/main" id="{22AB7B7D-09A4-4258-85D4-739B33F2C7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147" y="1626573"/>
            <a:ext cx="2230926" cy="2869358"/>
          </a:xfrm>
          <a:prstGeom prst="roundRect">
            <a:avLst>
              <a:gd name="adj" fmla="val 16667"/>
            </a:avLst>
          </a:prstGeom>
          <a:ln w="38100">
            <a:solidFill>
              <a:schemeClr val="accent4">
                <a:lumMod val="75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0A21480-D93D-46BE-9A94-B5A80469D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519196"/>
            <a:ext cx="1005228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49524-66B4-4DB0-AD09-DC8B9874E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23765" y="6039059"/>
            <a:ext cx="1483761" cy="818941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5EBF8F5-ABE5-4029-A8FC-4E32622D7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136562" flipH="1">
            <a:off x="2581399" y="5166681"/>
            <a:ext cx="1376794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BFA40A-09C5-498F-8E80-B452FA0ABBA3}"/>
              </a:ext>
            </a:extLst>
          </p:cNvPr>
          <p:cNvSpPr/>
          <p:nvPr/>
        </p:nvSpPr>
        <p:spPr>
          <a:xfrm>
            <a:off x="4407526" y="256237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F87E18"/>
                </a:solidFill>
              </a:rPr>
              <a:t>Determine your action from your research conclusions:</a:t>
            </a:r>
          </a:p>
          <a:p>
            <a:endParaRPr lang="en-US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Action objectives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Collaborators</a:t>
            </a:r>
          </a:p>
        </p:txBody>
      </p:sp>
    </p:spTree>
    <p:extLst>
      <p:ext uri="{BB962C8B-B14F-4D97-AF65-F5344CB8AC3E}">
        <p14:creationId xmlns:p14="http://schemas.microsoft.com/office/powerpoint/2010/main" val="2935828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FFB6EAD-767A-4A95-9246-C39976AD11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3FC4F0AE-DF23-4566-A173-3087A860161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24" y="856839"/>
            <a:ext cx="3006172" cy="856758"/>
          </a:xfrm>
          <a:custGeom>
            <a:avLst/>
            <a:gdLst/>
            <a:ahLst/>
            <a:cxnLst/>
            <a:rect l="l" t="t" r="r" b="b"/>
            <a:pathLst>
              <a:path w="1964763" h="1856167">
                <a:moveTo>
                  <a:pt x="34265" y="0"/>
                </a:moveTo>
                <a:lnTo>
                  <a:pt x="1930498" y="0"/>
                </a:lnTo>
                <a:cubicBezTo>
                  <a:pt x="1949422" y="0"/>
                  <a:pt x="1964763" y="15341"/>
                  <a:pt x="1964763" y="34265"/>
                </a:cubicBezTo>
                <a:lnTo>
                  <a:pt x="1964763" y="1821902"/>
                </a:lnTo>
                <a:cubicBezTo>
                  <a:pt x="1964763" y="1840826"/>
                  <a:pt x="1949422" y="1856167"/>
                  <a:pt x="1930498" y="1856167"/>
                </a:cubicBezTo>
                <a:lnTo>
                  <a:pt x="34265" y="1856167"/>
                </a:lnTo>
                <a:cubicBezTo>
                  <a:pt x="15341" y="1856167"/>
                  <a:pt x="0" y="1840826"/>
                  <a:pt x="0" y="1821902"/>
                </a:cubicBezTo>
                <a:lnTo>
                  <a:pt x="0" y="34265"/>
                </a:lnTo>
                <a:cubicBezTo>
                  <a:pt x="0" y="15341"/>
                  <a:pt x="15341" y="0"/>
                  <a:pt x="34265" y="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7062BB1-E215-424E-80C4-7E1CF179A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70225" y="1"/>
            <a:ext cx="1550211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368E167-B2D7-4904-BB6B-AE0486A2C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3295758"/>
            <a:ext cx="945932" cy="1648694"/>
          </a:xfrm>
          <a:custGeom>
            <a:avLst/>
            <a:gdLst>
              <a:gd name="connsiteX0" fmla="*/ 824347 w 1261243"/>
              <a:gd name="connsiteY0" fmla="*/ 0 h 1648694"/>
              <a:gd name="connsiteX1" fmla="*/ 1145220 w 1261243"/>
              <a:gd name="connsiteY1" fmla="*/ 64781 h 1648694"/>
              <a:gd name="connsiteX2" fmla="*/ 1261243 w 1261243"/>
              <a:gd name="connsiteY2" fmla="*/ 127757 h 1648694"/>
              <a:gd name="connsiteX3" fmla="*/ 1261243 w 1261243"/>
              <a:gd name="connsiteY3" fmla="*/ 1520938 h 1648694"/>
              <a:gd name="connsiteX4" fmla="*/ 1145220 w 1261243"/>
              <a:gd name="connsiteY4" fmla="*/ 1583913 h 1648694"/>
              <a:gd name="connsiteX5" fmla="*/ 824347 w 1261243"/>
              <a:gd name="connsiteY5" fmla="*/ 1648694 h 1648694"/>
              <a:gd name="connsiteX6" fmla="*/ 0 w 1261243"/>
              <a:gd name="connsiteY6" fmla="*/ 824347 h 1648694"/>
              <a:gd name="connsiteX7" fmla="*/ 824347 w 1261243"/>
              <a:gd name="connsiteY7" fmla="*/ 0 h 164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1243" h="1648694">
                <a:moveTo>
                  <a:pt x="824347" y="0"/>
                </a:moveTo>
                <a:cubicBezTo>
                  <a:pt x="938165" y="0"/>
                  <a:pt x="1046596" y="23067"/>
                  <a:pt x="1145220" y="64781"/>
                </a:cubicBezTo>
                <a:lnTo>
                  <a:pt x="1261243" y="127757"/>
                </a:lnTo>
                <a:lnTo>
                  <a:pt x="1261243" y="1520938"/>
                </a:lnTo>
                <a:lnTo>
                  <a:pt x="1145220" y="1583913"/>
                </a:lnTo>
                <a:cubicBezTo>
                  <a:pt x="1046596" y="1625627"/>
                  <a:pt x="938165" y="1648694"/>
                  <a:pt x="824347" y="1648694"/>
                </a:cubicBezTo>
                <a:cubicBezTo>
                  <a:pt x="369073" y="1648694"/>
                  <a:pt x="0" y="1279621"/>
                  <a:pt x="0" y="824347"/>
                </a:cubicBezTo>
                <a:cubicBezTo>
                  <a:pt x="0" y="369073"/>
                  <a:pt x="369073" y="0"/>
                  <a:pt x="824347" y="0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FD0FBFA-B43E-40C1-A6E4-B8823417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584324" y="4748447"/>
            <a:ext cx="427135" cy="569514"/>
          </a:xfrm>
          <a:prstGeom prst="ellipse">
            <a:avLst/>
          </a:prstGeom>
          <a:noFill/>
          <a:ln w="127000">
            <a:solidFill>
              <a:schemeClr val="accent5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man&#10;&#10;Description automatically generated">
            <a:extLst>
              <a:ext uri="{FF2B5EF4-FFF2-40B4-BE49-F238E27FC236}">
                <a16:creationId xmlns:a16="http://schemas.microsoft.com/office/drawing/2014/main" id="{22AB7B7D-09A4-4258-85D4-739B33F2C7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147" y="1626573"/>
            <a:ext cx="2230926" cy="2869358"/>
          </a:xfrm>
          <a:prstGeom prst="roundRect">
            <a:avLst>
              <a:gd name="adj" fmla="val 16667"/>
            </a:avLst>
          </a:prstGeom>
          <a:ln w="38100">
            <a:solidFill>
              <a:schemeClr val="accent4">
                <a:lumMod val="75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0A21480-D93D-46BE-9A94-B5A80469D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519196"/>
            <a:ext cx="1005228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49524-66B4-4DB0-AD09-DC8B9874E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23765" y="6039059"/>
            <a:ext cx="1483761" cy="818941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5EBF8F5-ABE5-4029-A8FC-4E32622D7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136562" flipH="1">
            <a:off x="2581399" y="5166681"/>
            <a:ext cx="1376794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BFA40A-09C5-498F-8E80-B452FA0ABBA3}"/>
              </a:ext>
            </a:extLst>
          </p:cNvPr>
          <p:cNvSpPr/>
          <p:nvPr/>
        </p:nvSpPr>
        <p:spPr>
          <a:xfrm>
            <a:off x="4587804" y="193354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200" b="1" dirty="0">
                <a:solidFill>
                  <a:srgbClr val="F87E18"/>
                </a:solidFill>
              </a:rPr>
              <a:t>Reflection </a:t>
            </a:r>
            <a:r>
              <a:rPr lang="en-US" sz="2200" b="1" u="sng" dirty="0">
                <a:solidFill>
                  <a:srgbClr val="F87E18"/>
                </a:solidFill>
              </a:rPr>
              <a:t>throughout</a:t>
            </a:r>
            <a:r>
              <a:rPr lang="en-US" sz="2200" b="1" dirty="0">
                <a:solidFill>
                  <a:srgbClr val="F87E18"/>
                </a:solidFill>
              </a:rPr>
              <a:t> your HIA project:</a:t>
            </a:r>
          </a:p>
          <a:p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b="1" dirty="0"/>
              <a:t>Emphasis on intentional research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b="1" dirty="0"/>
              <a:t>Heightened awareness of self and community in relation to global issues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b="1" dirty="0"/>
              <a:t>Increased appreciation for value of informed action as lifelong endeavor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b="1" dirty="0"/>
              <a:t>Communication with collaborators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b="1" dirty="0"/>
              <a:t>Contributions to understanding Honors Study Topic AND to understanding the importance of lifelong, intentional service</a:t>
            </a:r>
          </a:p>
        </p:txBody>
      </p:sp>
    </p:spTree>
    <p:extLst>
      <p:ext uri="{BB962C8B-B14F-4D97-AF65-F5344CB8AC3E}">
        <p14:creationId xmlns:p14="http://schemas.microsoft.com/office/powerpoint/2010/main" val="3801707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FFB6EAD-767A-4A95-9246-C39976AD11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3FC4F0AE-DF23-4566-A173-3087A860161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24" y="856839"/>
            <a:ext cx="3006172" cy="856758"/>
          </a:xfrm>
          <a:custGeom>
            <a:avLst/>
            <a:gdLst/>
            <a:ahLst/>
            <a:cxnLst/>
            <a:rect l="l" t="t" r="r" b="b"/>
            <a:pathLst>
              <a:path w="1964763" h="1856167">
                <a:moveTo>
                  <a:pt x="34265" y="0"/>
                </a:moveTo>
                <a:lnTo>
                  <a:pt x="1930498" y="0"/>
                </a:lnTo>
                <a:cubicBezTo>
                  <a:pt x="1949422" y="0"/>
                  <a:pt x="1964763" y="15341"/>
                  <a:pt x="1964763" y="34265"/>
                </a:cubicBezTo>
                <a:lnTo>
                  <a:pt x="1964763" y="1821902"/>
                </a:lnTo>
                <a:cubicBezTo>
                  <a:pt x="1964763" y="1840826"/>
                  <a:pt x="1949422" y="1856167"/>
                  <a:pt x="1930498" y="1856167"/>
                </a:cubicBezTo>
                <a:lnTo>
                  <a:pt x="34265" y="1856167"/>
                </a:lnTo>
                <a:cubicBezTo>
                  <a:pt x="15341" y="1856167"/>
                  <a:pt x="0" y="1840826"/>
                  <a:pt x="0" y="1821902"/>
                </a:cubicBezTo>
                <a:lnTo>
                  <a:pt x="0" y="34265"/>
                </a:lnTo>
                <a:cubicBezTo>
                  <a:pt x="0" y="15341"/>
                  <a:pt x="15341" y="0"/>
                  <a:pt x="34265" y="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7062BB1-E215-424E-80C4-7E1CF179A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70225" y="1"/>
            <a:ext cx="1550211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368E167-B2D7-4904-BB6B-AE0486A2C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3295758"/>
            <a:ext cx="945932" cy="1648694"/>
          </a:xfrm>
          <a:custGeom>
            <a:avLst/>
            <a:gdLst>
              <a:gd name="connsiteX0" fmla="*/ 824347 w 1261243"/>
              <a:gd name="connsiteY0" fmla="*/ 0 h 1648694"/>
              <a:gd name="connsiteX1" fmla="*/ 1145220 w 1261243"/>
              <a:gd name="connsiteY1" fmla="*/ 64781 h 1648694"/>
              <a:gd name="connsiteX2" fmla="*/ 1261243 w 1261243"/>
              <a:gd name="connsiteY2" fmla="*/ 127757 h 1648694"/>
              <a:gd name="connsiteX3" fmla="*/ 1261243 w 1261243"/>
              <a:gd name="connsiteY3" fmla="*/ 1520938 h 1648694"/>
              <a:gd name="connsiteX4" fmla="*/ 1145220 w 1261243"/>
              <a:gd name="connsiteY4" fmla="*/ 1583913 h 1648694"/>
              <a:gd name="connsiteX5" fmla="*/ 824347 w 1261243"/>
              <a:gd name="connsiteY5" fmla="*/ 1648694 h 1648694"/>
              <a:gd name="connsiteX6" fmla="*/ 0 w 1261243"/>
              <a:gd name="connsiteY6" fmla="*/ 824347 h 1648694"/>
              <a:gd name="connsiteX7" fmla="*/ 824347 w 1261243"/>
              <a:gd name="connsiteY7" fmla="*/ 0 h 164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1243" h="1648694">
                <a:moveTo>
                  <a:pt x="824347" y="0"/>
                </a:moveTo>
                <a:cubicBezTo>
                  <a:pt x="938165" y="0"/>
                  <a:pt x="1046596" y="23067"/>
                  <a:pt x="1145220" y="64781"/>
                </a:cubicBezTo>
                <a:lnTo>
                  <a:pt x="1261243" y="127757"/>
                </a:lnTo>
                <a:lnTo>
                  <a:pt x="1261243" y="1520938"/>
                </a:lnTo>
                <a:lnTo>
                  <a:pt x="1145220" y="1583913"/>
                </a:lnTo>
                <a:cubicBezTo>
                  <a:pt x="1046596" y="1625627"/>
                  <a:pt x="938165" y="1648694"/>
                  <a:pt x="824347" y="1648694"/>
                </a:cubicBezTo>
                <a:cubicBezTo>
                  <a:pt x="369073" y="1648694"/>
                  <a:pt x="0" y="1279621"/>
                  <a:pt x="0" y="824347"/>
                </a:cubicBezTo>
                <a:cubicBezTo>
                  <a:pt x="0" y="369073"/>
                  <a:pt x="369073" y="0"/>
                  <a:pt x="824347" y="0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FD0FBFA-B43E-40C1-A6E4-B8823417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584324" y="4748447"/>
            <a:ext cx="427135" cy="569514"/>
          </a:xfrm>
          <a:prstGeom prst="ellipse">
            <a:avLst/>
          </a:prstGeom>
          <a:noFill/>
          <a:ln w="127000">
            <a:solidFill>
              <a:schemeClr val="accent5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man&#10;&#10;Description automatically generated">
            <a:extLst>
              <a:ext uri="{FF2B5EF4-FFF2-40B4-BE49-F238E27FC236}">
                <a16:creationId xmlns:a16="http://schemas.microsoft.com/office/drawing/2014/main" id="{22AB7B7D-09A4-4258-85D4-739B33F2C7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147" y="1626573"/>
            <a:ext cx="2230926" cy="2869358"/>
          </a:xfrm>
          <a:prstGeom prst="roundRect">
            <a:avLst>
              <a:gd name="adj" fmla="val 16667"/>
            </a:avLst>
          </a:prstGeom>
          <a:ln w="38100">
            <a:solidFill>
              <a:schemeClr val="accent4">
                <a:lumMod val="75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0A21480-D93D-46BE-9A94-B5A80469D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519196"/>
            <a:ext cx="1005228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49524-66B4-4DB0-AD09-DC8B9874E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23765" y="6039059"/>
            <a:ext cx="1483761" cy="818941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5EBF8F5-ABE5-4029-A8FC-4E32622D7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136562" flipH="1">
            <a:off x="2581399" y="5166681"/>
            <a:ext cx="1376794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61A93D-7E71-4B95-AFCC-C767DBABB8A1}"/>
              </a:ext>
            </a:extLst>
          </p:cNvPr>
          <p:cNvSpPr txBox="1"/>
          <p:nvPr/>
        </p:nvSpPr>
        <p:spPr>
          <a:xfrm>
            <a:off x="4135462" y="2448812"/>
            <a:ext cx="462947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F87E18"/>
                </a:solidFill>
              </a:rPr>
              <a:t>Thank you, </a:t>
            </a:r>
          </a:p>
          <a:p>
            <a:r>
              <a:rPr lang="en-US" sz="4400" b="1" dirty="0">
                <a:solidFill>
                  <a:srgbClr val="F87E18"/>
                </a:solidFill>
              </a:rPr>
              <a:t>Nevada/California!</a:t>
            </a:r>
          </a:p>
        </p:txBody>
      </p:sp>
    </p:spTree>
    <p:extLst>
      <p:ext uri="{BB962C8B-B14F-4D97-AF65-F5344CB8AC3E}">
        <p14:creationId xmlns:p14="http://schemas.microsoft.com/office/powerpoint/2010/main" val="1268735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FFB6EAD-767A-4A95-9246-C39976AD11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3FC4F0AE-DF23-4566-A173-3087A860161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24" y="856839"/>
            <a:ext cx="3006172" cy="856758"/>
          </a:xfrm>
          <a:custGeom>
            <a:avLst/>
            <a:gdLst/>
            <a:ahLst/>
            <a:cxnLst/>
            <a:rect l="l" t="t" r="r" b="b"/>
            <a:pathLst>
              <a:path w="1964763" h="1856167">
                <a:moveTo>
                  <a:pt x="34265" y="0"/>
                </a:moveTo>
                <a:lnTo>
                  <a:pt x="1930498" y="0"/>
                </a:lnTo>
                <a:cubicBezTo>
                  <a:pt x="1949422" y="0"/>
                  <a:pt x="1964763" y="15341"/>
                  <a:pt x="1964763" y="34265"/>
                </a:cubicBezTo>
                <a:lnTo>
                  <a:pt x="1964763" y="1821902"/>
                </a:lnTo>
                <a:cubicBezTo>
                  <a:pt x="1964763" y="1840826"/>
                  <a:pt x="1949422" y="1856167"/>
                  <a:pt x="1930498" y="1856167"/>
                </a:cubicBezTo>
                <a:lnTo>
                  <a:pt x="34265" y="1856167"/>
                </a:lnTo>
                <a:cubicBezTo>
                  <a:pt x="15341" y="1856167"/>
                  <a:pt x="0" y="1840826"/>
                  <a:pt x="0" y="1821902"/>
                </a:cubicBezTo>
                <a:lnTo>
                  <a:pt x="0" y="34265"/>
                </a:lnTo>
                <a:cubicBezTo>
                  <a:pt x="0" y="15341"/>
                  <a:pt x="15341" y="0"/>
                  <a:pt x="34265" y="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7062BB1-E215-424E-80C4-7E1CF179A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70225" y="1"/>
            <a:ext cx="1550211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368E167-B2D7-4904-BB6B-AE0486A2C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3295758"/>
            <a:ext cx="945932" cy="1648694"/>
          </a:xfrm>
          <a:custGeom>
            <a:avLst/>
            <a:gdLst>
              <a:gd name="connsiteX0" fmla="*/ 824347 w 1261243"/>
              <a:gd name="connsiteY0" fmla="*/ 0 h 1648694"/>
              <a:gd name="connsiteX1" fmla="*/ 1145220 w 1261243"/>
              <a:gd name="connsiteY1" fmla="*/ 64781 h 1648694"/>
              <a:gd name="connsiteX2" fmla="*/ 1261243 w 1261243"/>
              <a:gd name="connsiteY2" fmla="*/ 127757 h 1648694"/>
              <a:gd name="connsiteX3" fmla="*/ 1261243 w 1261243"/>
              <a:gd name="connsiteY3" fmla="*/ 1520938 h 1648694"/>
              <a:gd name="connsiteX4" fmla="*/ 1145220 w 1261243"/>
              <a:gd name="connsiteY4" fmla="*/ 1583913 h 1648694"/>
              <a:gd name="connsiteX5" fmla="*/ 824347 w 1261243"/>
              <a:gd name="connsiteY5" fmla="*/ 1648694 h 1648694"/>
              <a:gd name="connsiteX6" fmla="*/ 0 w 1261243"/>
              <a:gd name="connsiteY6" fmla="*/ 824347 h 1648694"/>
              <a:gd name="connsiteX7" fmla="*/ 824347 w 1261243"/>
              <a:gd name="connsiteY7" fmla="*/ 0 h 164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1243" h="1648694">
                <a:moveTo>
                  <a:pt x="824347" y="0"/>
                </a:moveTo>
                <a:cubicBezTo>
                  <a:pt x="938165" y="0"/>
                  <a:pt x="1046596" y="23067"/>
                  <a:pt x="1145220" y="64781"/>
                </a:cubicBezTo>
                <a:lnTo>
                  <a:pt x="1261243" y="127757"/>
                </a:lnTo>
                <a:lnTo>
                  <a:pt x="1261243" y="1520938"/>
                </a:lnTo>
                <a:lnTo>
                  <a:pt x="1145220" y="1583913"/>
                </a:lnTo>
                <a:cubicBezTo>
                  <a:pt x="1046596" y="1625627"/>
                  <a:pt x="938165" y="1648694"/>
                  <a:pt x="824347" y="1648694"/>
                </a:cubicBezTo>
                <a:cubicBezTo>
                  <a:pt x="369073" y="1648694"/>
                  <a:pt x="0" y="1279621"/>
                  <a:pt x="0" y="824347"/>
                </a:cubicBezTo>
                <a:cubicBezTo>
                  <a:pt x="0" y="369073"/>
                  <a:pt x="369073" y="0"/>
                  <a:pt x="824347" y="0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FD0FBFA-B43E-40C1-A6E4-B8823417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584324" y="4748447"/>
            <a:ext cx="427135" cy="569514"/>
          </a:xfrm>
          <a:prstGeom prst="ellipse">
            <a:avLst/>
          </a:prstGeom>
          <a:noFill/>
          <a:ln w="127000">
            <a:solidFill>
              <a:schemeClr val="accent5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man&#10;&#10;Description automatically generated">
            <a:extLst>
              <a:ext uri="{FF2B5EF4-FFF2-40B4-BE49-F238E27FC236}">
                <a16:creationId xmlns:a16="http://schemas.microsoft.com/office/drawing/2014/main" id="{22AB7B7D-09A4-4258-85D4-739B33F2C7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147" y="1626573"/>
            <a:ext cx="2230926" cy="2869358"/>
          </a:xfrm>
          <a:prstGeom prst="roundRect">
            <a:avLst>
              <a:gd name="adj" fmla="val 16667"/>
            </a:avLst>
          </a:prstGeom>
          <a:ln w="38100">
            <a:solidFill>
              <a:schemeClr val="accent4">
                <a:lumMod val="75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0A21480-D93D-46BE-9A94-B5A80469D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519196"/>
            <a:ext cx="1005228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49524-66B4-4DB0-AD09-DC8B9874E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23765" y="6039059"/>
            <a:ext cx="1483761" cy="818941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5EBF8F5-ABE5-4029-A8FC-4E32622D7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136562" flipH="1">
            <a:off x="2581399" y="5166681"/>
            <a:ext cx="1376794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BFA40A-09C5-498F-8E80-B452FA0ABBA3}"/>
              </a:ext>
            </a:extLst>
          </p:cNvPr>
          <p:cNvSpPr/>
          <p:nvPr/>
        </p:nvSpPr>
        <p:spPr>
          <a:xfrm>
            <a:off x="4516874" y="1162977"/>
            <a:ext cx="429122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F87E18"/>
                </a:solidFill>
              </a:rPr>
              <a:t>HIA Resources</a:t>
            </a:r>
          </a:p>
          <a:p>
            <a:r>
              <a:rPr lang="en-US" sz="24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http://ptk.org/honors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pPr algn="ctr"/>
            <a:r>
              <a:rPr lang="en-US" sz="2400" b="1" dirty="0"/>
              <a:t>HIA Workbook</a:t>
            </a:r>
          </a:p>
          <a:p>
            <a:pPr algn="ctr"/>
            <a:r>
              <a:rPr lang="en-US" sz="2400" b="1" dirty="0"/>
              <a:t>Journaling Guide</a:t>
            </a:r>
          </a:p>
          <a:p>
            <a:pPr algn="ctr"/>
            <a:r>
              <a:rPr lang="en-US" sz="2400" b="1" dirty="0"/>
              <a:t>Developing a Research Question</a:t>
            </a:r>
          </a:p>
          <a:p>
            <a:pPr algn="ctr"/>
            <a:r>
              <a:rPr lang="en-US" sz="2400" b="1" dirty="0"/>
              <a:t>Academic Sources Guide</a:t>
            </a:r>
          </a:p>
          <a:p>
            <a:pPr algn="ctr"/>
            <a:r>
              <a:rPr lang="en-US" sz="2400" b="1" dirty="0"/>
              <a:t>Bibliography</a:t>
            </a:r>
          </a:p>
          <a:p>
            <a:pPr algn="ctr"/>
            <a:r>
              <a:rPr lang="en-US" sz="2400" b="1" dirty="0"/>
              <a:t>Sample HIA Project</a:t>
            </a:r>
          </a:p>
          <a:p>
            <a:pPr algn="ctr"/>
            <a:r>
              <a:rPr lang="en-US" sz="2400" b="1" dirty="0"/>
              <a:t>Film Resources</a:t>
            </a:r>
          </a:p>
          <a:p>
            <a:pPr algn="ctr"/>
            <a:r>
              <a:rPr lang="en-US" sz="2400" b="1" i="1" dirty="0"/>
              <a:t>Civic Scholar     </a:t>
            </a:r>
          </a:p>
          <a:p>
            <a:pPr algn="ctr"/>
            <a:r>
              <a:rPr lang="en-US" sz="2400" b="1" dirty="0"/>
              <a:t>2021 Honors Case Study Challenge </a:t>
            </a:r>
          </a:p>
        </p:txBody>
      </p:sp>
    </p:spTree>
    <p:extLst>
      <p:ext uri="{BB962C8B-B14F-4D97-AF65-F5344CB8AC3E}">
        <p14:creationId xmlns:p14="http://schemas.microsoft.com/office/powerpoint/2010/main" val="11894319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603</Words>
  <Application>Microsoft Office PowerPoint</Application>
  <PresentationFormat>On-screen Show (4:3)</PresentationFormat>
  <Paragraphs>197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Calibri Light</vt:lpstr>
      <vt:lpstr>Trebuchet MS</vt:lpstr>
      <vt:lpstr>1_Office Theme</vt:lpstr>
      <vt:lpstr>2_Office Theme</vt:lpstr>
      <vt:lpstr>3_Office Theme</vt:lpstr>
      <vt:lpstr>4_Office Theme</vt:lpstr>
      <vt:lpstr>Custom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Edwards</dc:creator>
  <cp:lastModifiedBy>Susan Edwards</cp:lastModifiedBy>
  <cp:revision>13</cp:revision>
  <dcterms:created xsi:type="dcterms:W3CDTF">2021-02-19T18:25:54Z</dcterms:created>
  <dcterms:modified xsi:type="dcterms:W3CDTF">2021-06-11T21:09:30Z</dcterms:modified>
</cp:coreProperties>
</file>